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98" r:id="rId3"/>
    <p:sldId id="299" r:id="rId4"/>
    <p:sldId id="300" r:id="rId5"/>
    <p:sldId id="301" r:id="rId6"/>
    <p:sldId id="302" r:id="rId7"/>
    <p:sldId id="303" r:id="rId8"/>
    <p:sldId id="269" r:id="rId9"/>
    <p:sldId id="270" r:id="rId10"/>
    <p:sldId id="273" r:id="rId11"/>
    <p:sldId id="281" r:id="rId12"/>
    <p:sldId id="282" r:id="rId13"/>
    <p:sldId id="297" r:id="rId14"/>
    <p:sldId id="283" r:id="rId15"/>
    <p:sldId id="284" r:id="rId16"/>
    <p:sldId id="285" r:id="rId17"/>
    <p:sldId id="286" r:id="rId18"/>
    <p:sldId id="287" r:id="rId19"/>
    <p:sldId id="288" r:id="rId20"/>
    <p:sldId id="289" r:id="rId21"/>
    <p:sldId id="290" r:id="rId22"/>
    <p:sldId id="291" r:id="rId23"/>
    <p:sldId id="292" r:id="rId24"/>
    <p:sldId id="294" r:id="rId25"/>
    <p:sldId id="293" r:id="rId26"/>
    <p:sldId id="295" r:id="rId27"/>
    <p:sldId id="296" r:id="rId28"/>
    <p:sldId id="304" r:id="rId29"/>
    <p:sldId id="307" r:id="rId30"/>
    <p:sldId id="305" r:id="rId31"/>
    <p:sldId id="306"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74002" autoAdjust="0"/>
  </p:normalViewPr>
  <p:slideViewPr>
    <p:cSldViewPr snapToGrid="0" snapToObjects="1">
      <p:cViewPr varScale="1">
        <p:scale>
          <a:sx n="62" d="100"/>
          <a:sy n="62" d="100"/>
        </p:scale>
        <p:origin x="1978" y="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5336F5-A68D-9A4A-83AB-B8CD6FA5C732}" type="datetimeFigureOut">
              <a:rPr lang="en-US" smtClean="0"/>
              <a:t>4/14/2019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Requirements &amp; Problem – </a:t>
            </a:r>
            <a:r>
              <a:rPr lang="en-US" sz="1200" kern="1200" dirty="0" smtClean="0">
                <a:solidFill>
                  <a:schemeClr val="tx1"/>
                </a:solidFill>
                <a:effectLst/>
                <a:latin typeface="+mn-lt"/>
                <a:ea typeface="+mn-ea"/>
                <a:cs typeface="+mn-cs"/>
              </a:rPr>
              <a:t>5 </a:t>
            </a:r>
            <a:r>
              <a:rPr lang="en-US" sz="1200" kern="1200" dirty="0" smtClean="0">
                <a:solidFill>
                  <a:schemeClr val="tx1"/>
                </a:solidFill>
                <a:effectLst/>
                <a:latin typeface="+mn-lt"/>
                <a:ea typeface="+mn-ea"/>
                <a:cs typeface="+mn-cs"/>
              </a:rPr>
              <a:t>minutes</a:t>
            </a:r>
          </a:p>
          <a:p>
            <a:r>
              <a:rPr lang="en-US" sz="1200" kern="1200" dirty="0" smtClean="0">
                <a:solidFill>
                  <a:schemeClr val="tx1"/>
                </a:solidFill>
                <a:effectLst/>
                <a:latin typeface="+mn-lt"/>
                <a:ea typeface="+mn-ea"/>
                <a:cs typeface="+mn-cs"/>
              </a:rPr>
              <a:t>Solution Approach – </a:t>
            </a:r>
            <a:r>
              <a:rPr lang="en-US" sz="1200" kern="1200" dirty="0" smtClean="0">
                <a:solidFill>
                  <a:schemeClr val="tx1"/>
                </a:solidFill>
                <a:effectLst/>
                <a:latin typeface="+mn-lt"/>
                <a:ea typeface="+mn-ea"/>
                <a:cs typeface="+mn-cs"/>
              </a:rPr>
              <a:t>10 </a:t>
            </a:r>
            <a:r>
              <a:rPr lang="en-US" sz="1200" kern="1200" dirty="0" smtClean="0">
                <a:solidFill>
                  <a:schemeClr val="tx1"/>
                </a:solidFill>
                <a:effectLst/>
                <a:latin typeface="+mn-lt"/>
                <a:ea typeface="+mn-ea"/>
                <a:cs typeface="+mn-cs"/>
              </a:rPr>
              <a:t>minutes</a:t>
            </a:r>
          </a:p>
          <a:p>
            <a:r>
              <a:rPr lang="en-US" sz="1200" kern="1200" dirty="0" smtClean="0">
                <a:solidFill>
                  <a:schemeClr val="tx1"/>
                </a:solidFill>
                <a:effectLst/>
                <a:latin typeface="+mn-lt"/>
                <a:ea typeface="+mn-ea"/>
                <a:cs typeface="+mn-cs"/>
              </a:rPr>
              <a:t>Initial Design</a:t>
            </a:r>
          </a:p>
          <a:p>
            <a:r>
              <a:rPr lang="en-US" sz="1200" kern="1200" dirty="0" smtClean="0">
                <a:solidFill>
                  <a:schemeClr val="tx1"/>
                </a:solidFill>
                <a:effectLst/>
                <a:latin typeface="+mn-lt"/>
                <a:ea typeface="+mn-ea"/>
                <a:cs typeface="+mn-cs"/>
              </a:rPr>
              <a:t>Development Issues</a:t>
            </a:r>
          </a:p>
          <a:p>
            <a:r>
              <a:rPr lang="en-US" sz="1200" kern="1200" dirty="0" smtClean="0">
                <a:solidFill>
                  <a:schemeClr val="tx1"/>
                </a:solidFill>
                <a:effectLst/>
                <a:latin typeface="+mn-lt"/>
                <a:ea typeface="+mn-ea"/>
                <a:cs typeface="+mn-cs"/>
              </a:rPr>
              <a:t>Revised Design</a:t>
            </a:r>
          </a:p>
          <a:p>
            <a:r>
              <a:rPr lang="en-US" sz="1200" kern="1200" dirty="0" smtClean="0">
                <a:solidFill>
                  <a:schemeClr val="tx1"/>
                </a:solidFill>
                <a:effectLst/>
                <a:latin typeface="+mn-lt"/>
                <a:ea typeface="+mn-ea"/>
                <a:cs typeface="+mn-cs"/>
              </a:rPr>
              <a:t>Demo</a:t>
            </a:r>
          </a:p>
          <a:p>
            <a:r>
              <a:rPr lang="en-US" sz="1200" kern="1200" dirty="0" smtClean="0">
                <a:solidFill>
                  <a:schemeClr val="tx1"/>
                </a:solidFill>
                <a:effectLst/>
                <a:latin typeface="+mn-lt"/>
                <a:ea typeface="+mn-ea"/>
                <a:cs typeface="+mn-cs"/>
              </a:rPr>
              <a:t>Conclusion – 3 minutes</a:t>
            </a:r>
          </a:p>
          <a:p>
            <a:r>
              <a:rPr lang="en-US" sz="1200" kern="1200" dirty="0" smtClean="0">
                <a:solidFill>
                  <a:schemeClr val="tx1"/>
                </a:solidFill>
                <a:effectLst/>
                <a:latin typeface="+mn-lt"/>
                <a:ea typeface="+mn-ea"/>
                <a:cs typeface="+mn-cs"/>
              </a:rPr>
              <a:t>Q&amp;A</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During our development we had some issues loading data from CSV into MySQL so we used the LOAD command instead of the built in import wizard, it was incredibly quick. Our data is in many languages so we had to change the ‘character set’ to match. Within python, we found that we had to use a combination of ‘cursor’ and Panda’s functions for updating, selecting, and creating tables. We decided to discard our ‘spellcheck’ idea because with further research we found that it was quite complex and that falls more under the category of Natural Language Processing (which is way outside the scope of this project). Just writing up the outline and doing more research of this type of problem caused us to revise our design.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336586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still kept the data housed in MySQL and have a Lookup table, but we added a second table, what we called the ‘mistake’ table. This table has valid entries paired with mistakes. We added this table because we decided to emulate a popular solution which is to pair a valid entry, like “Starbucks”, with all the common misspellings. The issue with going directly with that solution is that the scope of possible valid entries is relatively infinite. Because as Mai Loan mentioned, the valid entries could be any company in existence, in any country. This is why we went with our hybrid approach.</a:t>
            </a:r>
          </a:p>
          <a:p>
            <a:r>
              <a:rPr lang="en-US" sz="1200" kern="1200" dirty="0" smtClean="0">
                <a:solidFill>
                  <a:schemeClr val="tx1"/>
                </a:solidFill>
                <a:effectLst/>
                <a:latin typeface="+mn-lt"/>
                <a:ea typeface="+mn-ea"/>
                <a:cs typeface="+mn-cs"/>
              </a:rPr>
              <a:t>Because we discarded ‘spellcheck’ we instead we used a library called ‘</a:t>
            </a:r>
            <a:r>
              <a:rPr lang="en-US" sz="1200" kern="1200" dirty="0" err="1" smtClean="0">
                <a:solidFill>
                  <a:schemeClr val="tx1"/>
                </a:solidFill>
                <a:effectLst/>
                <a:latin typeface="+mn-lt"/>
                <a:ea typeface="+mn-ea"/>
                <a:cs typeface="+mn-cs"/>
              </a:rPr>
              <a:t>difflib</a:t>
            </a:r>
            <a:r>
              <a:rPr lang="en-US" sz="1200" kern="1200" dirty="0" smtClean="0">
                <a:solidFill>
                  <a:schemeClr val="tx1"/>
                </a:solidFill>
                <a:effectLst/>
                <a:latin typeface="+mn-lt"/>
                <a:ea typeface="+mn-ea"/>
                <a:cs typeface="+mn-cs"/>
              </a:rPr>
              <a:t>’ that has a function that compares two strings and outputs what’s called a ‘ratio’ of how close they are to each other. The value is between 0 and 1, with 1 being a perfect match.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238541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I will move on to a demo of our solution. The solution is comprised of around 400 lines of code. For a computer scientist this is nothing, for a data scientist… AHHH.</a:t>
            </a:r>
          </a:p>
          <a:p>
            <a:r>
              <a:rPr lang="en-US" sz="1200" kern="1200" dirty="0" smtClean="0">
                <a:solidFill>
                  <a:schemeClr val="tx1"/>
                </a:solidFill>
                <a:effectLst/>
                <a:latin typeface="+mn-lt"/>
                <a:ea typeface="+mn-ea"/>
                <a:cs typeface="+mn-cs"/>
              </a:rPr>
              <a:t>Now the whole project was made to be run from inside </a:t>
            </a:r>
            <a:r>
              <a:rPr lang="en-US" sz="1200" kern="1200" dirty="0" err="1" smtClean="0">
                <a:solidFill>
                  <a:schemeClr val="tx1"/>
                </a:solidFill>
                <a:effectLst/>
                <a:latin typeface="+mn-lt"/>
                <a:ea typeface="+mn-ea"/>
                <a:cs typeface="+mn-cs"/>
              </a:rPr>
              <a:t>Jupyter</a:t>
            </a:r>
            <a:r>
              <a:rPr lang="en-US" sz="1200" kern="1200" dirty="0" smtClean="0">
                <a:solidFill>
                  <a:schemeClr val="tx1"/>
                </a:solidFill>
                <a:effectLst/>
                <a:latin typeface="+mn-lt"/>
                <a:ea typeface="+mn-ea"/>
                <a:cs typeface="+mn-cs"/>
              </a:rPr>
              <a:t> Notebook. To make a decent command line GUI we used </a:t>
            </a:r>
            <a:r>
              <a:rPr lang="en-US" sz="1200" kern="1200" dirty="0" err="1" smtClean="0">
                <a:solidFill>
                  <a:schemeClr val="tx1"/>
                </a:solidFill>
                <a:effectLst/>
                <a:latin typeface="+mn-lt"/>
                <a:ea typeface="+mn-ea"/>
                <a:cs typeface="+mn-cs"/>
              </a:rPr>
              <a:t>clear_output</a:t>
            </a:r>
            <a:r>
              <a:rPr lang="en-US" sz="1200" kern="1200" dirty="0" smtClean="0">
                <a:solidFill>
                  <a:schemeClr val="tx1"/>
                </a:solidFill>
                <a:effectLst/>
                <a:latin typeface="+mn-lt"/>
                <a:ea typeface="+mn-ea"/>
                <a:cs typeface="+mn-cs"/>
              </a:rPr>
              <a:t>() before drawing each screen.</a:t>
            </a:r>
          </a:p>
          <a:p>
            <a:r>
              <a:rPr lang="en-US" sz="1200" kern="1200" dirty="0" smtClean="0">
                <a:solidFill>
                  <a:schemeClr val="tx1"/>
                </a:solidFill>
                <a:effectLst/>
                <a:latin typeface="+mn-lt"/>
                <a:ea typeface="+mn-ea"/>
                <a:cs typeface="+mn-cs"/>
              </a:rPr>
              <a:t>First you have to connect to the database. I have that as a separate function to run first and just in case something goes wrong so you can deal with it not and have it not interrupt the program half way through.</a:t>
            </a:r>
          </a:p>
          <a:p>
            <a:r>
              <a:rPr lang="en-US" sz="1200" kern="1200" dirty="0" smtClean="0">
                <a:solidFill>
                  <a:schemeClr val="tx1"/>
                </a:solidFill>
                <a:effectLst/>
                <a:latin typeface="+mn-lt"/>
                <a:ea typeface="+mn-ea"/>
                <a:cs typeface="+mn-cs"/>
              </a:rPr>
              <a:t>And yes these are just screenshots, I am not running it live because Murphy’s Law is always in effect during presentations.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251768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hitting run will first populate the mistake and lookup tables within MySQL, then it will import those tables into Python using the Pandas library. They are saved as a </a:t>
            </a:r>
            <a:r>
              <a:rPr lang="en-US" sz="1200" kern="1200" dirty="0" err="1" smtClean="0">
                <a:solidFill>
                  <a:schemeClr val="tx1"/>
                </a:solidFill>
                <a:effectLst/>
                <a:latin typeface="+mn-lt"/>
                <a:ea typeface="+mn-ea"/>
                <a:cs typeface="+mn-cs"/>
              </a:rPr>
              <a:t>dataframe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By the way, after the demo is completed I will show you a snippet of what the three tables look like.</a:t>
            </a:r>
          </a:p>
          <a:p>
            <a:r>
              <a:rPr lang="en-US" sz="1200" kern="1200" dirty="0" smtClean="0">
                <a:solidFill>
                  <a:schemeClr val="tx1"/>
                </a:solidFill>
                <a:effectLst/>
                <a:latin typeface="+mn-lt"/>
                <a:ea typeface="+mn-ea"/>
                <a:cs typeface="+mn-cs"/>
              </a:rPr>
              <a:t>When getting the raw data that needs to be cleaned from MySQL, the user can specify how many rows at a time will be imported. During testing we simply got 2 at a time.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251768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you can see the first value to standardize: “UNITED AIRLINES IRVING TX”.</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1003601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lower half of the screen contains the values from the lookup and mistake tables. If there were no values present within the Lookup and Mistake tables this would be blank.</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103147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As you can see they have been ordered by the value of their “Ratio”, (which is their similarity to the value to standardize).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219880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LookupVal</a:t>
            </a:r>
            <a:r>
              <a:rPr lang="en-US" sz="1200" kern="1200" dirty="0" smtClean="0">
                <a:solidFill>
                  <a:schemeClr val="tx1"/>
                </a:solidFill>
                <a:effectLst/>
                <a:latin typeface="+mn-lt"/>
                <a:ea typeface="+mn-ea"/>
                <a:cs typeface="+mn-cs"/>
              </a:rPr>
              <a:t> is a standardized value from the lookup table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413360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and </a:t>
            </a:r>
            <a:r>
              <a:rPr lang="en-US" sz="1200" kern="1200" dirty="0" err="1" smtClean="0">
                <a:solidFill>
                  <a:schemeClr val="tx1"/>
                </a:solidFill>
                <a:effectLst/>
                <a:latin typeface="+mn-lt"/>
                <a:ea typeface="+mn-ea"/>
                <a:cs typeface="+mn-cs"/>
              </a:rPr>
              <a:t>MistakeVal</a:t>
            </a:r>
            <a:r>
              <a:rPr lang="en-US" sz="1200" kern="1200" dirty="0" smtClean="0">
                <a:solidFill>
                  <a:schemeClr val="tx1"/>
                </a:solidFill>
                <a:effectLst/>
                <a:latin typeface="+mn-lt"/>
                <a:ea typeface="+mn-ea"/>
                <a:cs typeface="+mn-cs"/>
              </a:rPr>
              <a:t> is a mistake that was previously paired with the </a:t>
            </a:r>
            <a:r>
              <a:rPr lang="en-US" sz="1200" kern="1200" dirty="0" err="1" smtClean="0">
                <a:solidFill>
                  <a:schemeClr val="tx1"/>
                </a:solidFill>
                <a:effectLst/>
                <a:latin typeface="+mn-lt"/>
                <a:ea typeface="+mn-ea"/>
                <a:cs typeface="+mn-cs"/>
              </a:rPr>
              <a:t>LookupVal</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25114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example, you can see in row number 1 someone typed in American Airlines Irving TX, but the standardized value is actually American Airlines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64855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My employer</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like most </a:t>
            </a:r>
            <a:r>
              <a:rPr lang="en-US" sz="1200" kern="1200" baseline="0" dirty="0" smtClean="0">
                <a:solidFill>
                  <a:schemeClr val="tx1"/>
                </a:solidFill>
                <a:effectLst/>
                <a:latin typeface="+mn-lt"/>
                <a:ea typeface="+mn-ea"/>
                <a:cs typeface="+mn-cs"/>
              </a:rPr>
              <a:t>businesses needs </a:t>
            </a:r>
            <a:r>
              <a:rPr lang="en-US" sz="1200" kern="1200" baseline="0" dirty="0" smtClean="0">
                <a:solidFill>
                  <a:schemeClr val="tx1"/>
                </a:solidFill>
                <a:effectLst/>
                <a:latin typeface="+mn-lt"/>
                <a:ea typeface="+mn-ea"/>
                <a:cs typeface="+mn-cs"/>
              </a:rPr>
              <a:t>to control costs. One of the areas that I am responsible for is travel and reimbursable expenses.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In order to control these expenses, we need to measure where these costs are incurred</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Our accountants records the multiples sources of these transactions as journal entries into an accounts payable ledger.</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A SQL database was recently created to house a monthly extract of the travel and reimbursable expenses entrie</a:t>
            </a:r>
            <a:r>
              <a:rPr lang="en-US" sz="1200" kern="1200" dirty="0" smtClean="0">
                <a:solidFill>
                  <a:schemeClr val="tx1"/>
                </a:solidFill>
                <a:effectLst/>
                <a:latin typeface="+mn-lt"/>
                <a:ea typeface="+mn-ea"/>
                <a:cs typeface="+mn-cs"/>
              </a:rPr>
              <a:t>s</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order for these </a:t>
            </a:r>
            <a:r>
              <a:rPr lang="en-US" sz="1200" kern="1200" baseline="0" dirty="0" smtClean="0">
                <a:solidFill>
                  <a:schemeClr val="tx1"/>
                </a:solidFill>
                <a:effectLst/>
                <a:latin typeface="+mn-lt"/>
                <a:ea typeface="+mn-ea"/>
                <a:cs typeface="+mn-cs"/>
              </a:rPr>
              <a:t>entries to provide useful information for analysis, reporting, and vendor negotiations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we found that we needed to clean various attributes that are either from credit card or free text inputs.</a:t>
            </a:r>
          </a:p>
          <a:p>
            <a:r>
              <a:rPr lang="en-US" sz="1200" kern="1200" baseline="0" dirty="0" smtClean="0">
                <a:solidFill>
                  <a:schemeClr val="tx1"/>
                </a:solidFill>
                <a:effectLst/>
                <a:latin typeface="+mn-lt"/>
                <a:ea typeface="+mn-ea"/>
                <a:cs typeface="+mn-cs"/>
              </a:rPr>
              <a:t>One of these attributes that take the most time to clean is </a:t>
            </a:r>
            <a:r>
              <a:rPr lang="en-US" sz="1200" kern="1200" baseline="0" dirty="0" smtClean="0">
                <a:solidFill>
                  <a:schemeClr val="tx1"/>
                </a:solidFill>
                <a:effectLst/>
                <a:latin typeface="+mn-lt"/>
                <a:ea typeface="+mn-ea"/>
                <a:cs typeface="+mn-cs"/>
              </a:rPr>
              <a:t>vendor </a:t>
            </a:r>
            <a:r>
              <a:rPr lang="en-US" sz="1200" kern="1200" baseline="0" dirty="0" smtClean="0">
                <a:solidFill>
                  <a:schemeClr val="tx1"/>
                </a:solidFill>
                <a:effectLst/>
                <a:latin typeface="+mn-lt"/>
                <a:ea typeface="+mn-ea"/>
                <a:cs typeface="+mn-cs"/>
              </a:rPr>
              <a:t>names across 63 expense types.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209349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bottom case you can see that there is no mistake value for Emirates Airlines. This indicates that the “Emirates Airlines” string is closer in value to “United Airlines Irving TX” than any of mistaken spellings of “Emirates Airlines”.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1274535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now that we have this output you have three options. You can type in:</a:t>
            </a:r>
          </a:p>
          <a:p>
            <a:r>
              <a:rPr lang="en-US" sz="1200" kern="1200" dirty="0" smtClean="0">
                <a:solidFill>
                  <a:schemeClr val="tx1"/>
                </a:solidFill>
                <a:effectLst/>
                <a:latin typeface="+mn-lt"/>
                <a:ea typeface="+mn-ea"/>
                <a:cs typeface="+mn-cs"/>
              </a:rPr>
              <a:t>c if you wish to create a custom valid value. You would do this if none of the values in the </a:t>
            </a:r>
            <a:r>
              <a:rPr lang="en-US" sz="1200" kern="1200" dirty="0" err="1" smtClean="0">
                <a:solidFill>
                  <a:schemeClr val="tx1"/>
                </a:solidFill>
                <a:effectLst/>
                <a:latin typeface="+mn-lt"/>
                <a:ea typeface="+mn-ea"/>
                <a:cs typeface="+mn-cs"/>
              </a:rPr>
              <a:t>LookupVal</a:t>
            </a:r>
            <a:r>
              <a:rPr lang="en-US" sz="1200" kern="1200" dirty="0" smtClean="0">
                <a:solidFill>
                  <a:schemeClr val="tx1"/>
                </a:solidFill>
                <a:effectLst/>
                <a:latin typeface="+mn-lt"/>
                <a:ea typeface="+mn-ea"/>
                <a:cs typeface="+mn-cs"/>
              </a:rPr>
              <a:t> column are ones that you wish to choose.</a:t>
            </a:r>
          </a:p>
          <a:p>
            <a:r>
              <a:rPr lang="en-US" sz="1200" kern="1200" dirty="0" smtClean="0">
                <a:solidFill>
                  <a:schemeClr val="tx1"/>
                </a:solidFill>
                <a:effectLst/>
                <a:latin typeface="+mn-lt"/>
                <a:ea typeface="+mn-ea"/>
                <a:cs typeface="+mn-cs"/>
              </a:rPr>
              <a:t>If you type in a number and you will choose a </a:t>
            </a:r>
            <a:r>
              <a:rPr lang="en-US" sz="1200" kern="1200" dirty="0" err="1" smtClean="0">
                <a:solidFill>
                  <a:schemeClr val="tx1"/>
                </a:solidFill>
                <a:effectLst/>
                <a:latin typeface="+mn-lt"/>
                <a:ea typeface="+mn-ea"/>
                <a:cs typeface="+mn-cs"/>
              </a:rPr>
              <a:t>LookupVal</a:t>
            </a:r>
            <a:r>
              <a:rPr lang="en-US" sz="1200" kern="1200" dirty="0" smtClean="0">
                <a:solidFill>
                  <a:schemeClr val="tx1"/>
                </a:solidFill>
                <a:effectLst/>
                <a:latin typeface="+mn-lt"/>
                <a:ea typeface="+mn-ea"/>
                <a:cs typeface="+mn-cs"/>
              </a:rPr>
              <a:t> based on the row number on the left. For example if you typed 0, you would be choosing United Airlines.</a:t>
            </a:r>
          </a:p>
          <a:p>
            <a:r>
              <a:rPr lang="en-US" sz="1200" kern="1200" dirty="0" smtClean="0">
                <a:solidFill>
                  <a:schemeClr val="tx1"/>
                </a:solidFill>
                <a:effectLst/>
                <a:latin typeface="+mn-lt"/>
                <a:ea typeface="+mn-ea"/>
                <a:cs typeface="+mn-cs"/>
              </a:rPr>
              <a:t>If you type in anything else it will show the next 5 rows.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858413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instance type in 0 (which is the correct value for United Airlines Irving TX to be standardized to) and it will automatically add “United Airlines Irving TX” to the mistake table and update the row in MySQL. The way that this is set up, the update will not simply update the single row, it will update all rows that contain this exact value. Update works in this way because we are not updating on a primary key.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Whenever there is a ratio match that is a perfect 1 for either the Lookup or Mistake values, the program automatically updates all the tables with the correct value and moves on to the next one without any user interaction.</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2075929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next value to standardize is Tore-air-o …. yeah I can’t pronounce that.</a:t>
            </a:r>
          </a:p>
          <a:p>
            <a:r>
              <a:rPr lang="en-US" sz="1200" kern="1200" dirty="0" smtClean="0">
                <a:solidFill>
                  <a:schemeClr val="tx1"/>
                </a:solidFill>
                <a:effectLst/>
                <a:latin typeface="+mn-lt"/>
                <a:ea typeface="+mn-ea"/>
                <a:cs typeface="+mn-cs"/>
              </a:rPr>
              <a:t>For this one you can see that there are no values that seem to be a good standardized value. This is also pretty apparent by seeing that the highest ratio is only 0.561. Just for the sake of being thorough, we type in something random to look at the next 5 rows.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23</a:t>
            </a:fld>
            <a:endParaRPr lang="en-US"/>
          </a:p>
        </p:txBody>
      </p:sp>
    </p:spTree>
    <p:extLst>
      <p:ext uri="{BB962C8B-B14F-4D97-AF65-F5344CB8AC3E}">
        <p14:creationId xmlns:p14="http://schemas.microsoft.com/office/powerpoint/2010/main" val="1125087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 see that these values look even worse than the first 5. With a ratio of 0.5 “Four Seasons” is the closest match. So we will instead make a custom value for this.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24</a:t>
            </a:fld>
            <a:endParaRPr lang="en-US"/>
          </a:p>
        </p:txBody>
      </p:sp>
    </p:spTree>
    <p:extLst>
      <p:ext uri="{BB962C8B-B14F-4D97-AF65-F5344CB8AC3E}">
        <p14:creationId xmlns:p14="http://schemas.microsoft.com/office/powerpoint/2010/main" val="886178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type in the custom value and type ‘y’ to keep it.</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25</a:t>
            </a:fld>
            <a:endParaRPr lang="en-US"/>
          </a:p>
        </p:txBody>
      </p:sp>
    </p:spTree>
    <p:extLst>
      <p:ext uri="{BB962C8B-B14F-4D97-AF65-F5344CB8AC3E}">
        <p14:creationId xmlns:p14="http://schemas.microsoft.com/office/powerpoint/2010/main" val="1642676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the program pulls up this screen and checks the newly typed value against the Lookup and Mistake tables, just to make sure the value that we typed does not match something already in the table. As you can see, the closest match is “The </a:t>
            </a:r>
            <a:r>
              <a:rPr lang="en-US" sz="1200" kern="1200" dirty="0" err="1" smtClean="0">
                <a:solidFill>
                  <a:schemeClr val="tx1"/>
                </a:solidFill>
                <a:effectLst/>
                <a:latin typeface="+mn-lt"/>
                <a:ea typeface="+mn-ea"/>
                <a:cs typeface="+mn-cs"/>
              </a:rPr>
              <a:t>Leela</a:t>
            </a:r>
            <a:r>
              <a:rPr lang="en-US" sz="1200" kern="1200" dirty="0" smtClean="0">
                <a:solidFill>
                  <a:schemeClr val="tx1"/>
                </a:solidFill>
                <a:effectLst/>
                <a:latin typeface="+mn-lt"/>
                <a:ea typeface="+mn-ea"/>
                <a:cs typeface="+mn-cs"/>
              </a:rPr>
              <a:t>” which is not even remotely close, so there are no values that seem to match. We could move on to the next 5 but that doesn’t seem necessary.</a:t>
            </a:r>
          </a:p>
          <a:p>
            <a:r>
              <a:rPr lang="en-US" sz="1200" kern="1200" dirty="0" smtClean="0">
                <a:solidFill>
                  <a:schemeClr val="tx1"/>
                </a:solidFill>
                <a:effectLst/>
                <a:latin typeface="+mn-lt"/>
                <a:ea typeface="+mn-ea"/>
                <a:cs typeface="+mn-cs"/>
              </a:rPr>
              <a:t>At this point we have decided that we like our custom value so we type ‘c’. It uses the custom value and just like before in the previous example it creates a new entry in the lookup and mistake tables and updates the values in MySQL.</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26</a:t>
            </a:fld>
            <a:endParaRPr lang="en-US"/>
          </a:p>
        </p:txBody>
      </p:sp>
    </p:spTree>
    <p:extLst>
      <p:ext uri="{BB962C8B-B14F-4D97-AF65-F5344CB8AC3E}">
        <p14:creationId xmlns:p14="http://schemas.microsoft.com/office/powerpoint/2010/main" val="249269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as a side note, you can see that because we generated the lookup and mistake tables from previously created data that was manually entered and manually validated, you can see a typo in row 3 (“Four </a:t>
            </a:r>
            <a:r>
              <a:rPr lang="en-US" sz="1200" kern="1200" dirty="0" err="1" smtClean="0">
                <a:solidFill>
                  <a:schemeClr val="tx1"/>
                </a:solidFill>
                <a:effectLst/>
                <a:latin typeface="+mn-lt"/>
                <a:ea typeface="+mn-ea"/>
                <a:cs typeface="+mn-cs"/>
              </a:rPr>
              <a:t>Seasos</a:t>
            </a:r>
            <a:r>
              <a:rPr lang="en-US" sz="1200" kern="1200" dirty="0" smtClean="0">
                <a:solidFill>
                  <a:schemeClr val="tx1"/>
                </a:solidFill>
                <a:effectLst/>
                <a:latin typeface="+mn-lt"/>
                <a:ea typeface="+mn-ea"/>
                <a:cs typeface="+mn-cs"/>
              </a:rPr>
              <a:t>”) compared to row 1 (“Four Seasons”), which highlights the need for this system.</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27</a:t>
            </a:fld>
            <a:endParaRPr lang="en-US"/>
          </a:p>
        </p:txBody>
      </p:sp>
    </p:spTree>
    <p:extLst>
      <p:ext uri="{BB962C8B-B14F-4D97-AF65-F5344CB8AC3E}">
        <p14:creationId xmlns:p14="http://schemas.microsoft.com/office/powerpoint/2010/main" val="1911783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conclusions</a:t>
            </a:r>
            <a:r>
              <a:rPr lang="en-US" baseline="0" dirty="0" smtClean="0"/>
              <a:t> we reached are:</a:t>
            </a:r>
          </a:p>
          <a:p>
            <a:endParaRPr lang="en-US" dirty="0" smtClean="0"/>
          </a:p>
          <a:p>
            <a:r>
              <a:rPr lang="en-US" dirty="0" smtClean="0"/>
              <a:t>By modifyin</a:t>
            </a:r>
            <a:r>
              <a:rPr lang="en-US" baseline="0" dirty="0" smtClean="0"/>
              <a:t>g </a:t>
            </a:r>
            <a:r>
              <a:rPr lang="en-US" baseline="0" dirty="0" smtClean="0"/>
              <a:t>the database schema with two rather just one reference table and Python </a:t>
            </a:r>
            <a:r>
              <a:rPr lang="en-US" baseline="0" dirty="0" smtClean="0"/>
              <a:t>logic to track </a:t>
            </a:r>
            <a:r>
              <a:rPr lang="en-US" baseline="0" dirty="0" smtClean="0"/>
              <a:t>not just valid but also invalid </a:t>
            </a:r>
            <a:r>
              <a:rPr lang="en-US" baseline="0" dirty="0" smtClean="0"/>
              <a:t>values, it is foreseeable that this would increase the accuracy of the data values a</a:t>
            </a:r>
            <a:r>
              <a:rPr lang="en-US" dirty="0" smtClean="0"/>
              <a:t>cross</a:t>
            </a:r>
            <a:r>
              <a:rPr lang="en-US" baseline="0" dirty="0" smtClean="0"/>
              <a:t> </a:t>
            </a:r>
            <a:r>
              <a:rPr lang="en-US" baseline="0" dirty="0" smtClean="0"/>
              <a:t>all spend </a:t>
            </a:r>
            <a:r>
              <a:rPr lang="en-US" baseline="0" dirty="0" smtClean="0"/>
              <a:t>categories.</a:t>
            </a:r>
            <a:endParaRPr lang="en-US" baseline="0" dirty="0" smtClean="0"/>
          </a:p>
          <a:p>
            <a:endParaRPr lang="en-US" baseline="0" dirty="0" smtClean="0"/>
          </a:p>
          <a:p>
            <a:r>
              <a:rPr lang="en-US" dirty="0" smtClean="0"/>
              <a:t>A UI </a:t>
            </a:r>
            <a:r>
              <a:rPr lang="en-US" dirty="0" smtClean="0"/>
              <a:t>to build the repository with automated repeatable </a:t>
            </a:r>
            <a:r>
              <a:rPr lang="en-US" dirty="0" smtClean="0"/>
              <a:t>comparisons provides a non-technical resource</a:t>
            </a:r>
            <a:r>
              <a:rPr lang="en-US" baseline="0" dirty="0" smtClean="0"/>
              <a:t> a tool to perform the data quality function a the u</a:t>
            </a:r>
            <a:r>
              <a:rPr lang="en-US" dirty="0" smtClean="0"/>
              <a:t>ser </a:t>
            </a:r>
            <a:r>
              <a:rPr lang="en-US" dirty="0" smtClean="0"/>
              <a:t>does not need to know </a:t>
            </a:r>
            <a:r>
              <a:rPr lang="en-US" dirty="0" smtClean="0"/>
              <a:t>SQL.</a:t>
            </a:r>
          </a:p>
          <a:p>
            <a:endParaRPr lang="en-US" dirty="0" smtClean="0"/>
          </a:p>
          <a:p>
            <a:r>
              <a:rPr lang="en-US" dirty="0" smtClean="0"/>
              <a:t>Automated</a:t>
            </a:r>
            <a:r>
              <a:rPr lang="en-US" baseline="0" dirty="0" smtClean="0"/>
              <a:t> ratio computation for similar </a:t>
            </a:r>
            <a:r>
              <a:rPr lang="en-US" baseline="0" dirty="0" smtClean="0"/>
              <a:t>spellings narrows down the values for selection and standardization thus reducing manual inspection time while allowing for </a:t>
            </a:r>
            <a:r>
              <a:rPr lang="en-US" baseline="0" dirty="0" smtClean="0"/>
              <a:t>custom </a:t>
            </a:r>
            <a:r>
              <a:rPr lang="en-US" baseline="0" dirty="0" smtClean="0"/>
              <a:t>values.</a:t>
            </a:r>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28</a:t>
            </a:fld>
            <a:endParaRPr lang="en-US"/>
          </a:p>
        </p:txBody>
      </p:sp>
    </p:spTree>
    <p:extLst>
      <p:ext uri="{BB962C8B-B14F-4D97-AF65-F5344CB8AC3E}">
        <p14:creationId xmlns:p14="http://schemas.microsoft.com/office/powerpoint/2010/main" val="408539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 immediate reduction time &amp; labor because we still needed to review and populate the values in both reference tables one at a time for each of the unique 22,513 vendor name variations</a:t>
            </a:r>
          </a:p>
          <a:p>
            <a:endParaRPr lang="en-US" baseline="0" dirty="0" smtClean="0"/>
          </a:p>
          <a:p>
            <a:r>
              <a:rPr lang="en-US" baseline="0" dirty="0" smtClean="0"/>
              <a:t>However, it is expect that the schema changes to track the values in both these tables would be reused to cut down inspection of future monthly entries for longer term reduction</a:t>
            </a:r>
          </a:p>
          <a:p>
            <a:endParaRPr lang="en-US" baseline="0" dirty="0" smtClean="0"/>
          </a:p>
          <a:p>
            <a:r>
              <a:rPr lang="en-US" baseline="0" dirty="0" smtClean="0"/>
              <a:t>No metrics at this point in time until values completely populated in both reference tables</a:t>
            </a:r>
          </a:p>
          <a:p>
            <a:endParaRPr lang="en-US" baseline="0" dirty="0" smtClean="0"/>
          </a:p>
          <a:p>
            <a:r>
              <a:rPr lang="en-US" baseline="0" dirty="0" smtClean="0"/>
              <a:t>Nevertheless, the knowledge gained from this project showed us the intricacies of integrating a programming language, specifically, Python with a relational database</a:t>
            </a:r>
          </a:p>
          <a:p>
            <a:r>
              <a:rPr lang="en-US" baseline="0" dirty="0" smtClean="0"/>
              <a:t>Project provided experience in the importance of understanding requirements upfront in designing relational database schemas and its attributes, e.g. a reference table with both valid and invalid values, changing our starting point from raw data to the dataset with as much cleaned data as available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29</a:t>
            </a:fld>
            <a:endParaRPr lang="en-US"/>
          </a:p>
        </p:txBody>
      </p:sp>
    </p:spTree>
    <p:extLst>
      <p:ext uri="{BB962C8B-B14F-4D97-AF65-F5344CB8AC3E}">
        <p14:creationId xmlns:p14="http://schemas.microsoft.com/office/powerpoint/2010/main" val="267479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reason</a:t>
            </a:r>
            <a:r>
              <a:rPr lang="en-US" sz="1200" kern="1200" baseline="0" dirty="0" smtClean="0">
                <a:solidFill>
                  <a:schemeClr val="tx1"/>
                </a:solidFill>
                <a:effectLst/>
                <a:latin typeface="+mn-lt"/>
                <a:ea typeface="+mn-ea"/>
                <a:cs typeface="+mn-cs"/>
              </a:rPr>
              <a:t> why it is most time </a:t>
            </a:r>
            <a:r>
              <a:rPr lang="en-US" sz="1200" kern="1200" baseline="0" dirty="0" smtClean="0">
                <a:solidFill>
                  <a:schemeClr val="tx1"/>
                </a:solidFill>
                <a:effectLst/>
                <a:latin typeface="+mn-lt"/>
                <a:ea typeface="+mn-ea"/>
                <a:cs typeface="+mn-cs"/>
              </a:rPr>
              <a:t>and labor </a:t>
            </a:r>
            <a:r>
              <a:rPr lang="en-US" sz="1200" kern="1200" baseline="0" dirty="0" smtClean="0">
                <a:solidFill>
                  <a:schemeClr val="tx1"/>
                </a:solidFill>
                <a:effectLst/>
                <a:latin typeface="+mn-lt"/>
                <a:ea typeface="+mn-ea"/>
                <a:cs typeface="+mn-cs"/>
              </a:rPr>
              <a:t>intensive is because the sources differ and vary in volume.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more data sources, the more the variations in values, hence the more difficult to standardize the data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Using </a:t>
            </a:r>
            <a:r>
              <a:rPr lang="en-US" sz="1200" kern="1200" dirty="0" smtClean="0">
                <a:solidFill>
                  <a:schemeClr val="tx1"/>
                </a:solidFill>
                <a:effectLst/>
                <a:latin typeface="+mn-lt"/>
                <a:ea typeface="+mn-ea"/>
                <a:cs typeface="+mn-cs"/>
              </a:rPr>
              <a:t>SQL select and update statements to standardize vendor</a:t>
            </a:r>
            <a:r>
              <a:rPr lang="en-US" sz="1200" kern="1200" baseline="0" dirty="0" smtClean="0">
                <a:solidFill>
                  <a:schemeClr val="tx1"/>
                </a:solidFill>
                <a:effectLst/>
                <a:latin typeface="+mn-lt"/>
                <a:ea typeface="+mn-ea"/>
                <a:cs typeface="+mn-cs"/>
              </a:rPr>
              <a:t> name</a:t>
            </a:r>
            <a:r>
              <a:rPr lang="en-US" sz="1200" kern="1200" dirty="0" smtClean="0">
                <a:solidFill>
                  <a:schemeClr val="tx1"/>
                </a:solidFill>
                <a:effectLst/>
                <a:latin typeface="+mn-lt"/>
                <a:ea typeface="+mn-ea"/>
                <a:cs typeface="+mn-cs"/>
              </a:rPr>
              <a:t> can take 2-3 days per month while still containing vendor name inconsistencies and limited to higher spend expense categories such as airfare, hotel/lodging, and car rentals and</a:t>
            </a:r>
            <a:r>
              <a:rPr lang="en-US" sz="1200" kern="1200" baseline="0" dirty="0" smtClean="0">
                <a:solidFill>
                  <a:schemeClr val="tx1"/>
                </a:solidFill>
                <a:effectLst/>
                <a:latin typeface="+mn-lt"/>
                <a:ea typeface="+mn-ea"/>
                <a:cs typeface="+mn-cs"/>
              </a:rPr>
              <a:t> leaving shoddy misspelled vendor names for meals and other expenses</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That </a:t>
            </a:r>
            <a:r>
              <a:rPr lang="en-US" sz="1200" kern="1200" baseline="0" dirty="0" smtClean="0">
                <a:solidFill>
                  <a:schemeClr val="tx1"/>
                </a:solidFill>
                <a:effectLst/>
                <a:latin typeface="+mn-lt"/>
                <a:ea typeface="+mn-ea"/>
                <a:cs typeface="+mn-cs"/>
              </a:rPr>
              <a:t>is, the same vendor is not standardized across </a:t>
            </a:r>
            <a:r>
              <a:rPr lang="en-US" sz="1200" kern="1200" dirty="0" smtClean="0">
                <a:solidFill>
                  <a:schemeClr val="tx1"/>
                </a:solidFill>
                <a:effectLst/>
                <a:latin typeface="+mn-lt"/>
                <a:ea typeface="+mn-ea"/>
                <a:cs typeface="+mn-cs"/>
              </a:rPr>
              <a:t>all reimbursed expense</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categories.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Furthermore</a:t>
            </a:r>
            <a:r>
              <a:rPr lang="en-US" sz="1200" kern="1200" baseline="0" dirty="0" smtClean="0">
                <a:solidFill>
                  <a:schemeClr val="tx1"/>
                </a:solidFill>
                <a:effectLst/>
                <a:latin typeface="+mn-lt"/>
                <a:ea typeface="+mn-ea"/>
                <a:cs typeface="+mn-cs"/>
              </a:rPr>
              <a:t>, just because it is standardized for previous months transactions, it still needs to be updated for new transactions each month</a:t>
            </a:r>
            <a:r>
              <a:rPr lang="en-US" sz="1200" kern="1200" baseline="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There are still missed values in the review along with null values.</a:t>
            </a: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As a class project, I wanted to know whether </a:t>
            </a:r>
            <a:r>
              <a:rPr lang="en-US" dirty="0" smtClean="0"/>
              <a:t>modifying </a:t>
            </a:r>
            <a:r>
              <a:rPr lang="en-US" dirty="0" smtClean="0"/>
              <a:t>the database schema and the data cleaning process using MySQL and Python could reduce the time it takes to </a:t>
            </a:r>
            <a:r>
              <a:rPr lang="en-US" dirty="0" smtClean="0"/>
              <a:t>clean this</a:t>
            </a:r>
            <a:r>
              <a:rPr lang="en-US" baseline="0" dirty="0" smtClean="0"/>
              <a:t> vendor name attribute.</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3377172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Other solutions we would explore to solve this problem</a:t>
            </a:r>
            <a:endParaRPr lang="en-US" baseline="0" dirty="0" smtClean="0"/>
          </a:p>
          <a:p>
            <a:pPr marL="171450" indent="-171450">
              <a:buFont typeface="Arial" panose="020B0604020202020204" pitchFamily="34" charset="0"/>
              <a:buChar char="•"/>
            </a:pPr>
            <a:r>
              <a:rPr lang="en-US" baseline="0" dirty="0" smtClean="0"/>
              <a:t>There are commercial tools such as </a:t>
            </a:r>
            <a:r>
              <a:rPr lang="en-US" baseline="0" dirty="0" err="1" smtClean="0"/>
              <a:t>Informatica</a:t>
            </a:r>
            <a:r>
              <a:rPr lang="en-US" baseline="0" dirty="0" smtClean="0"/>
              <a:t>, SAP, IBM, SAS</a:t>
            </a:r>
          </a:p>
          <a:p>
            <a:pPr marL="171450" indent="-171450">
              <a:buFont typeface="Arial" panose="020B0604020202020204" pitchFamily="34" charset="0"/>
              <a:buChar char="•"/>
            </a:pPr>
            <a:r>
              <a:rPr lang="en-US" baseline="0" dirty="0" smtClean="0"/>
              <a:t>NLP with Python, machine learning algorithms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Things we hope to learn in the remaining of our Data Sciences program</a:t>
            </a:r>
          </a:p>
          <a:p>
            <a:pPr marL="171450" indent="-171450">
              <a:buFont typeface="Arial" panose="020B0604020202020204" pitchFamily="34" charset="0"/>
              <a:buChar char="•"/>
            </a:pPr>
            <a:endParaRPr lang="en-US" baseline="0" dirty="0" smtClean="0"/>
          </a:p>
        </p:txBody>
      </p:sp>
      <p:sp>
        <p:nvSpPr>
          <p:cNvPr id="4" name="Slide Number Placeholder 3"/>
          <p:cNvSpPr>
            <a:spLocks noGrp="1"/>
          </p:cNvSpPr>
          <p:nvPr>
            <p:ph type="sldNum" sz="quarter" idx="10"/>
          </p:nvPr>
        </p:nvSpPr>
        <p:spPr/>
        <p:txBody>
          <a:bodyPr/>
          <a:lstStyle/>
          <a:p>
            <a:fld id="{BAA9633A-392A-4347-9D1C-FF5FFE9476B1}" type="slidenum">
              <a:rPr lang="en-US" smtClean="0"/>
              <a:t>30</a:t>
            </a:fld>
            <a:endParaRPr lang="en-US"/>
          </a:p>
        </p:txBody>
      </p:sp>
    </p:spTree>
    <p:extLst>
      <p:ext uri="{BB962C8B-B14F-4D97-AF65-F5344CB8AC3E}">
        <p14:creationId xmlns:p14="http://schemas.microsoft.com/office/powerpoint/2010/main" val="180738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sources</a:t>
            </a:r>
            <a:r>
              <a:rPr lang="en-US" sz="1200" kern="1200" baseline="0" dirty="0" smtClean="0">
                <a:solidFill>
                  <a:schemeClr val="tx1"/>
                </a:solidFill>
                <a:effectLst/>
                <a:latin typeface="+mn-lt"/>
                <a:ea typeface="+mn-ea"/>
                <a:cs typeface="+mn-cs"/>
              </a:rPr>
              <a:t> of data comes from users, known, and unknown vendors, that come in through expense reports, credit card transactions, and invoices globally that are accounted by accountants in various countries.</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Representations </a:t>
            </a:r>
            <a:r>
              <a:rPr lang="en-US" sz="1200" kern="1200" dirty="0" smtClean="0">
                <a:solidFill>
                  <a:schemeClr val="tx1"/>
                </a:solidFill>
                <a:effectLst/>
                <a:latin typeface="+mn-lt"/>
                <a:ea typeface="+mn-ea"/>
                <a:cs typeface="+mn-cs"/>
              </a:rPr>
              <a:t>of a vendor name range from 21,000 to 132,000 </a:t>
            </a:r>
            <a:r>
              <a:rPr lang="en-US" sz="1200" kern="1200" dirty="0" smtClean="0">
                <a:solidFill>
                  <a:schemeClr val="tx1"/>
                </a:solidFill>
                <a:effectLst/>
                <a:latin typeface="+mn-lt"/>
                <a:ea typeface="+mn-ea"/>
                <a:cs typeface="+mn-cs"/>
              </a:rPr>
              <a:t>tuples or journal entries </a:t>
            </a:r>
            <a:r>
              <a:rPr lang="en-US" sz="1200" kern="1200" dirty="0" smtClean="0">
                <a:solidFill>
                  <a:schemeClr val="tx1"/>
                </a:solidFill>
                <a:effectLst/>
                <a:latin typeface="+mn-lt"/>
                <a:ea typeface="+mn-ea"/>
                <a:cs typeface="+mn-cs"/>
              </a:rPr>
              <a:t>per </a:t>
            </a:r>
            <a:r>
              <a:rPr lang="en-US" sz="1200" kern="1200" dirty="0" smtClean="0">
                <a:solidFill>
                  <a:schemeClr val="tx1"/>
                </a:solidFill>
                <a:effectLst/>
                <a:latin typeface="+mn-lt"/>
                <a:ea typeface="+mn-ea"/>
                <a:cs typeface="+mn-cs"/>
              </a:rPr>
              <a:t>month for these</a:t>
            </a:r>
            <a:r>
              <a:rPr lang="en-US" sz="1200" kern="1200" baseline="0" dirty="0" smtClean="0">
                <a:solidFill>
                  <a:schemeClr val="tx1"/>
                </a:solidFill>
                <a:effectLst/>
                <a:latin typeface="+mn-lt"/>
                <a:ea typeface="+mn-ea"/>
                <a:cs typeface="+mn-cs"/>
              </a:rPr>
              <a:t> travel and reimbursable expenses.</a:t>
            </a:r>
            <a:endParaRPr lang="en-US" sz="120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There </a:t>
            </a:r>
            <a:r>
              <a:rPr lang="en-US" sz="1200" kern="1200" baseline="0" dirty="0" smtClean="0">
                <a:solidFill>
                  <a:schemeClr val="tx1"/>
                </a:solidFill>
                <a:effectLst/>
                <a:latin typeface="+mn-lt"/>
                <a:ea typeface="+mn-ea"/>
                <a:cs typeface="+mn-cs"/>
              </a:rPr>
              <a:t>are </a:t>
            </a:r>
            <a:r>
              <a:rPr lang="en-US" sz="1200" kern="1200" baseline="0" dirty="0" err="1" smtClean="0">
                <a:solidFill>
                  <a:schemeClr val="tx1"/>
                </a:solidFill>
                <a:effectLst/>
                <a:latin typeface="+mn-lt"/>
                <a:ea typeface="+mn-ea"/>
                <a:cs typeface="+mn-cs"/>
              </a:rPr>
              <a:t>mis</a:t>
            </a:r>
            <a:r>
              <a:rPr lang="en-US" sz="1200" kern="1200" baseline="0" dirty="0" smtClean="0">
                <a:solidFill>
                  <a:schemeClr val="tx1"/>
                </a:solidFill>
                <a:effectLst/>
                <a:latin typeface="+mn-lt"/>
                <a:ea typeface="+mn-ea"/>
                <a:cs typeface="+mn-cs"/>
              </a:rPr>
              <a:t>-spellings from users </a:t>
            </a:r>
            <a:r>
              <a:rPr lang="en-US" sz="1200" kern="1200" baseline="0" dirty="0" smtClean="0">
                <a:solidFill>
                  <a:schemeClr val="tx1"/>
                </a:solidFill>
                <a:effectLst/>
                <a:latin typeface="+mn-lt"/>
                <a:ea typeface="+mn-ea"/>
                <a:cs typeface="+mn-cs"/>
              </a:rPr>
              <a:t>and </a:t>
            </a:r>
            <a:r>
              <a:rPr lang="en-US" sz="1200" kern="1200" baseline="0" dirty="0" smtClean="0">
                <a:solidFill>
                  <a:schemeClr val="tx1"/>
                </a:solidFill>
                <a:effectLst/>
                <a:latin typeface="+mn-lt"/>
                <a:ea typeface="+mn-ea"/>
                <a:cs typeface="+mn-cs"/>
              </a:rPr>
              <a:t>variations from different </a:t>
            </a:r>
            <a:r>
              <a:rPr lang="en-US" sz="1200" kern="1200" baseline="0" dirty="0" smtClean="0">
                <a:solidFill>
                  <a:schemeClr val="tx1"/>
                </a:solidFill>
                <a:effectLst/>
                <a:latin typeface="+mn-lt"/>
                <a:ea typeface="+mn-ea"/>
                <a:cs typeface="+mn-cs"/>
              </a:rPr>
              <a:t>POS credit card </a:t>
            </a:r>
            <a:r>
              <a:rPr lang="en-US" sz="1200" kern="1200" baseline="0" dirty="0" smtClean="0">
                <a:solidFill>
                  <a:schemeClr val="tx1"/>
                </a:solidFill>
                <a:effectLst/>
                <a:latin typeface="+mn-lt"/>
                <a:ea typeface="+mn-ea"/>
                <a:cs typeface="+mn-cs"/>
              </a:rPr>
              <a:t>processors, </a:t>
            </a:r>
            <a:r>
              <a:rPr lang="en-US" sz="1200" kern="1200" baseline="0" dirty="0" smtClean="0">
                <a:solidFill>
                  <a:schemeClr val="tx1"/>
                </a:solidFill>
                <a:effectLst/>
                <a:latin typeface="+mn-lt"/>
                <a:ea typeface="+mn-ea"/>
                <a:cs typeface="+mn-cs"/>
              </a:rPr>
              <a:t>e.g. Starbucks.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If you go to different Starbucks across a </a:t>
            </a:r>
            <a:r>
              <a:rPr lang="en-US" sz="1200" kern="1200" baseline="0" dirty="0" err="1" smtClean="0">
                <a:solidFill>
                  <a:schemeClr val="tx1"/>
                </a:solidFill>
                <a:effectLst/>
                <a:latin typeface="+mn-lt"/>
                <a:ea typeface="+mn-ea"/>
                <a:cs typeface="+mn-cs"/>
              </a:rPr>
              <a:t>metroplex</a:t>
            </a:r>
            <a:r>
              <a:rPr lang="en-US" sz="1200" kern="1200" baseline="0" dirty="0" smtClean="0">
                <a:solidFill>
                  <a:schemeClr val="tx1"/>
                </a:solidFill>
                <a:effectLst/>
                <a:latin typeface="+mn-lt"/>
                <a:ea typeface="+mn-ea"/>
                <a:cs typeface="+mn-cs"/>
              </a:rPr>
              <a:t>, country, or internationally, and use the same credit card, Starbucks is not reflected the same within your credit card statement.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The same goes for airlines</a:t>
            </a:r>
            <a:r>
              <a:rPr lang="en-US" sz="1200" kern="1200" baseline="0" dirty="0" smtClean="0">
                <a:solidFill>
                  <a:schemeClr val="tx1"/>
                </a:solidFill>
                <a:effectLst/>
                <a:latin typeface="+mn-lt"/>
                <a:ea typeface="+mn-ea"/>
                <a:cs typeface="+mn-cs"/>
              </a:rPr>
              <a:t>, a major expense, </a:t>
            </a:r>
            <a:r>
              <a:rPr lang="en-US" sz="1200" kern="1200" baseline="0" dirty="0" smtClean="0">
                <a:solidFill>
                  <a:schemeClr val="tx1"/>
                </a:solidFill>
                <a:effectLst/>
                <a:latin typeface="+mn-lt"/>
                <a:ea typeface="+mn-ea"/>
                <a:cs typeface="+mn-cs"/>
              </a:rPr>
              <a:t>which I will show you </a:t>
            </a:r>
            <a:r>
              <a:rPr lang="en-US" sz="1200" kern="1200" baseline="0" dirty="0" smtClean="0">
                <a:solidFill>
                  <a:schemeClr val="tx1"/>
                </a:solidFill>
                <a:effectLst/>
                <a:latin typeface="+mn-lt"/>
                <a:ea typeface="+mn-ea"/>
                <a:cs typeface="+mn-cs"/>
              </a:rPr>
              <a:t>an example a little </a:t>
            </a:r>
            <a:r>
              <a:rPr lang="en-US" sz="1200" kern="1200" baseline="0" dirty="0" smtClean="0">
                <a:solidFill>
                  <a:schemeClr val="tx1"/>
                </a:solidFill>
                <a:effectLst/>
                <a:latin typeface="+mn-lt"/>
                <a:ea typeface="+mn-ea"/>
                <a:cs typeface="+mn-cs"/>
              </a:rPr>
              <a:t>bit later.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92373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a:t>
            </a:r>
            <a:r>
              <a:rPr lang="en-US" baseline="0" dirty="0" smtClean="0"/>
              <a:t>these travel and reimbursable expense </a:t>
            </a:r>
            <a:r>
              <a:rPr lang="en-US" baseline="0" dirty="0" smtClean="0"/>
              <a:t>transactions </a:t>
            </a:r>
            <a:r>
              <a:rPr lang="en-US" baseline="0" dirty="0" smtClean="0"/>
              <a:t>either automatically flow through </a:t>
            </a:r>
            <a:r>
              <a:rPr lang="en-US" baseline="0" dirty="0" smtClean="0"/>
              <a:t>into our Account Payable </a:t>
            </a:r>
            <a:r>
              <a:rPr lang="en-US" baseline="0" dirty="0" smtClean="0"/>
              <a:t>sub-ledger or inputted by an Accountant.</a:t>
            </a:r>
          </a:p>
          <a:p>
            <a:r>
              <a:rPr lang="en-US" baseline="0" dirty="0" smtClean="0"/>
              <a:t>These transactions are then extracted for my department’s </a:t>
            </a:r>
            <a:r>
              <a:rPr lang="en-US" baseline="0" dirty="0" smtClean="0"/>
              <a:t>focus.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25995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smtClean="0"/>
              <a:t>The current workflow requires that I... </a:t>
            </a:r>
          </a:p>
          <a:p>
            <a:pPr marL="285750" indent="-285750">
              <a:buFont typeface="Wingdings" panose="05000000000000000000" pitchFamily="2" charset="2"/>
              <a:buChar char="q"/>
            </a:pPr>
            <a:r>
              <a:rPr lang="en-US" dirty="0" smtClean="0"/>
              <a:t>Query to</a:t>
            </a:r>
            <a:r>
              <a:rPr lang="en-US" baseline="0" dirty="0" smtClean="0"/>
              <a:t> select </a:t>
            </a:r>
            <a:r>
              <a:rPr lang="en-US" dirty="0" smtClean="0"/>
              <a:t>values by expense type and LIKE vendor names</a:t>
            </a:r>
          </a:p>
          <a:p>
            <a:pPr marL="285750" indent="-285750">
              <a:buFont typeface="Wingdings" panose="05000000000000000000" pitchFamily="2" charset="2"/>
              <a:buChar char="q"/>
            </a:pPr>
            <a:r>
              <a:rPr lang="en-US" dirty="0" smtClean="0"/>
              <a:t>Manually inspect values for variations in spellings, etc.</a:t>
            </a:r>
          </a:p>
          <a:p>
            <a:pPr marL="285750" indent="-285750">
              <a:buFont typeface="Wingdings" panose="05000000000000000000" pitchFamily="2" charset="2"/>
              <a:buChar char="q"/>
            </a:pPr>
            <a:r>
              <a:rPr lang="en-US" dirty="0" smtClean="0"/>
              <a:t>Write SQL update statements for each variation</a:t>
            </a:r>
          </a:p>
          <a:p>
            <a:pPr marL="0" indent="0">
              <a:buFont typeface="Wingdings" panose="05000000000000000000" pitchFamily="2" charset="2"/>
              <a:buNone/>
            </a:pPr>
            <a:endParaRPr lang="en-US" dirty="0" smtClean="0"/>
          </a:p>
          <a:p>
            <a:pPr marL="0" indent="0">
              <a:buFont typeface="Wingdings" panose="05000000000000000000" pitchFamily="2" charset="2"/>
              <a:buNone/>
            </a:pPr>
            <a:r>
              <a:rPr lang="en-US" dirty="0" smtClean="0"/>
              <a:t>We started</a:t>
            </a:r>
            <a:r>
              <a:rPr lang="en-US" baseline="0" dirty="0" smtClean="0"/>
              <a:t> this project with 1,009,303 rows</a:t>
            </a:r>
            <a:endParaRPr lang="en-US"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33583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the million plus</a:t>
            </a:r>
            <a:r>
              <a:rPr lang="en-US" baseline="0" dirty="0" smtClean="0"/>
              <a:t> and increasing number of transactions, </a:t>
            </a:r>
            <a:r>
              <a:rPr lang="en-US" baseline="0" dirty="0" smtClean="0"/>
              <a:t>we have </a:t>
            </a:r>
            <a:r>
              <a:rPr lang="en-US" baseline="0" dirty="0" smtClean="0"/>
              <a:t>at last count a little over 22K unique vendor names in </a:t>
            </a:r>
            <a:r>
              <a:rPr lang="en-US" baseline="0" dirty="0" smtClean="0"/>
              <a:t>the database </a:t>
            </a:r>
            <a:r>
              <a:rPr lang="en-US" baseline="0" dirty="0" smtClean="0"/>
              <a:t>going back to 2017</a:t>
            </a:r>
          </a:p>
          <a:p>
            <a:r>
              <a:rPr lang="en-US" baseline="0" dirty="0" smtClean="0"/>
              <a:t>At the start of this semester, I had 71 variations for AA. I now have 104 spellings and representations.</a:t>
            </a:r>
          </a:p>
          <a:p>
            <a:r>
              <a:rPr lang="en-US" baseline="0" dirty="0" smtClean="0"/>
              <a:t>So </a:t>
            </a:r>
            <a:r>
              <a:rPr lang="en-US" baseline="0" dirty="0" smtClean="0"/>
              <a:t>we explored how can this process be improved?</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287452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needed to create a repeatable method to clean and standardize the vendor data. For this we decided to use MySQL to house the data and do all the data manipulation within python.</a:t>
            </a:r>
          </a:p>
          <a:p>
            <a:r>
              <a:rPr lang="en-US" sz="1200" kern="1200" dirty="0" smtClean="0">
                <a:solidFill>
                  <a:schemeClr val="tx1"/>
                </a:solidFill>
                <a:effectLst/>
                <a:latin typeface="+mn-lt"/>
                <a:ea typeface="+mn-ea"/>
                <a:cs typeface="+mn-cs"/>
              </a:rPr>
              <a:t>For python, we decided to use Anaconda to manage our installed libraries and packages. This decision was especially important because our project is solving a real world problem, and we want the setup to be easily replicable. In Anaconda we created a new environment and installed the appropriate minimal libraries required including pandas and </a:t>
            </a:r>
            <a:r>
              <a:rPr lang="en-US" sz="1200" kern="1200" dirty="0" err="1" smtClean="0">
                <a:solidFill>
                  <a:schemeClr val="tx1"/>
                </a:solidFill>
                <a:effectLst/>
                <a:latin typeface="+mn-lt"/>
                <a:ea typeface="+mn-ea"/>
                <a:cs typeface="+mn-cs"/>
              </a:rPr>
              <a:t>mysql.connection</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326597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first presentation, in a nutshell, the workflow of the solution was to first create a lookup table. We import any and all previously created valid entries into that table. Next we have a python script that references the lookup table and automatically finds, matches, and then inserts valid entries back into the standardized name field. There are 3 possible ways to make erroneous entries, you can see them the example on the slide, and we wanted to use some sort of ‘spellcheck’ function to fix them.</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144019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4/14/2019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4/14/2019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4/14/2019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4/14/2019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4/14/2019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t>‹#›</a:t>
            </a:fld>
            <a:endParaRPr lang="en-US"/>
          </a:p>
        </p:txBody>
      </p:sp>
      <p:sp>
        <p:nvSpPr>
          <p:cNvPr id="7" name="Title 1"/>
          <p:cNvSpPr txBox="1"/>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smtClean="0">
                <a:solidFill>
                  <a:srgbClr val="0257A1"/>
                </a:solidFill>
              </a:rPr>
              <a:t>DataScience</a:t>
            </a:r>
            <a:r>
              <a:rPr lang="en-US" sz="1600" b="1" kern="0" smtClean="0">
                <a:solidFill>
                  <a:srgbClr val="C00000"/>
                </a:solidFill>
              </a:rPr>
              <a:t>@</a:t>
            </a:r>
            <a:r>
              <a:rPr lang="en-US" sz="1600" b="1" kern="0" smtClean="0">
                <a:solidFill>
                  <a:srgbClr val="0257A1"/>
                </a:solidFill>
              </a:rPr>
              <a:t>SMU</a:t>
            </a:r>
            <a:endParaRPr lang="en-US" sz="1600" b="1" kern="0">
              <a:solidFill>
                <a:srgbClr val="0257A1"/>
              </a:solidFill>
            </a:endParaRPr>
          </a:p>
        </p:txBody>
      </p:sp>
      <p:pic>
        <p:nvPicPr>
          <p:cNvPr id="4" name="Picture 3"/>
          <p:cNvPicPr>
            <a:picLocks noChangeAspect="1"/>
          </p:cNvPicPr>
          <p:nvPr userDrawn="1"/>
        </p:nvPicPr>
        <p:blipFill>
          <a:blip r:embed="rId13"/>
          <a:srcRect/>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advTm="15000"/>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Python and MySQL</a:t>
            </a:r>
            <a:br>
              <a:rPr lang="en-US" dirty="0" smtClean="0"/>
            </a:br>
            <a:r>
              <a:rPr lang="en-US" sz="4800" dirty="0" smtClean="0"/>
              <a:t>Useful </a:t>
            </a:r>
            <a:r>
              <a:rPr lang="en-US" sz="4800" dirty="0" smtClean="0"/>
              <a:t>for Dat</a:t>
            </a:r>
            <a:r>
              <a:rPr lang="en-US" sz="4800" dirty="0" smtClean="0"/>
              <a:t>a Cleaning?</a:t>
            </a:r>
            <a:endParaRPr lang="en-US" sz="4800" dirty="0"/>
          </a:p>
        </p:txBody>
      </p:sp>
      <p:sp>
        <p:nvSpPr>
          <p:cNvPr id="3" name="Subtitle 2"/>
          <p:cNvSpPr>
            <a:spLocks noGrp="1"/>
          </p:cNvSpPr>
          <p:nvPr>
            <p:ph type="subTitle" idx="1"/>
          </p:nvPr>
        </p:nvSpPr>
        <p:spPr/>
        <p:txBody>
          <a:bodyPr/>
          <a:lstStyle/>
          <a:p>
            <a:r>
              <a:rPr lang="en-US" dirty="0"/>
              <a:t>Zackary Gill</a:t>
            </a:r>
          </a:p>
          <a:p>
            <a:r>
              <a:rPr lang="en-US" dirty="0"/>
              <a:t>Mai Loan Tran</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Issues</a:t>
            </a:r>
            <a:endParaRPr lang="en-US" dirty="0"/>
          </a:p>
        </p:txBody>
      </p:sp>
      <p:sp>
        <p:nvSpPr>
          <p:cNvPr id="3" name="Content Placeholder 2"/>
          <p:cNvSpPr>
            <a:spLocks noGrp="1"/>
          </p:cNvSpPr>
          <p:nvPr>
            <p:ph idx="1"/>
          </p:nvPr>
        </p:nvSpPr>
        <p:spPr>
          <a:xfrm>
            <a:off x="628650" y="1825626"/>
            <a:ext cx="7886700" cy="4155296"/>
          </a:xfrm>
        </p:spPr>
        <p:txBody>
          <a:bodyPr>
            <a:normAutofit fontScale="92500" lnSpcReduction="20000"/>
          </a:bodyPr>
          <a:lstStyle/>
          <a:p>
            <a:r>
              <a:rPr lang="en-US" dirty="0" smtClean="0"/>
              <a:t>MySQL</a:t>
            </a:r>
          </a:p>
          <a:p>
            <a:pPr lvl="1"/>
            <a:r>
              <a:rPr lang="en-US" dirty="0" smtClean="0"/>
              <a:t>Loading CSV</a:t>
            </a:r>
          </a:p>
          <a:p>
            <a:pPr lvl="1"/>
            <a:r>
              <a:rPr lang="en-US" dirty="0" smtClean="0"/>
              <a:t>Data Language</a:t>
            </a:r>
          </a:p>
          <a:p>
            <a:endParaRPr lang="en-US" dirty="0" smtClean="0"/>
          </a:p>
          <a:p>
            <a:endParaRPr lang="en-US" dirty="0"/>
          </a:p>
          <a:p>
            <a:endParaRPr lang="en-US" dirty="0" smtClean="0"/>
          </a:p>
          <a:p>
            <a:pPr marL="0" indent="0">
              <a:buNone/>
            </a:pPr>
            <a:endParaRPr lang="en-US" dirty="0"/>
          </a:p>
          <a:p>
            <a:r>
              <a:rPr lang="en-US" dirty="0" smtClean="0"/>
              <a:t>Python</a:t>
            </a:r>
          </a:p>
          <a:p>
            <a:pPr lvl="1"/>
            <a:r>
              <a:rPr lang="en-US" dirty="0" smtClean="0"/>
              <a:t>Cursor + </a:t>
            </a:r>
            <a:r>
              <a:rPr lang="en-US" dirty="0"/>
              <a:t>Panda’s “</a:t>
            </a:r>
            <a:r>
              <a:rPr lang="en-US" dirty="0" err="1" smtClean="0"/>
              <a:t>read_sql</a:t>
            </a:r>
            <a:r>
              <a:rPr lang="en-US" dirty="0" smtClean="0"/>
              <a:t>”</a:t>
            </a:r>
          </a:p>
          <a:p>
            <a:pPr lvl="1"/>
            <a:r>
              <a:rPr lang="en-US" dirty="0" smtClean="0"/>
              <a:t>‘Spellcheck’</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a:p>
        </p:txBody>
      </p:sp>
      <p:pic>
        <p:nvPicPr>
          <p:cNvPr id="5" name="Picture 2"/>
          <p:cNvPicPr>
            <a:picLocks noChangeAspect="1" noChangeArrowheads="1"/>
          </p:cNvPicPr>
          <p:nvPr/>
        </p:nvPicPr>
        <p:blipFill>
          <a:blip r:embed="rId3"/>
          <a:srcRect l="21463" t="38208" r="28205" b="49056"/>
          <a:stretch>
            <a:fillRect/>
          </a:stretch>
        </p:blipFill>
        <p:spPr>
          <a:xfrm>
            <a:off x="818520" y="3206057"/>
            <a:ext cx="7627970" cy="116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37759"/>
      </p:ext>
    </p:extLst>
  </p:cSld>
  <p:clrMapOvr>
    <a:masterClrMapping/>
  </p:clrMapOvr>
  <p:transition advClick="0" advTm="15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Revised Solution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smtClean="0"/>
              <a:t> </a:t>
            </a:r>
            <a:endParaRPr lang="en-US"/>
          </a:p>
        </p:txBody>
      </p:sp>
      <p:sp>
        <p:nvSpPr>
          <p:cNvPr id="9" name="Content Placeholder 8"/>
          <p:cNvSpPr>
            <a:spLocks noGrp="1"/>
          </p:cNvSpPr>
          <p:nvPr>
            <p:ph sz="half" idx="2"/>
          </p:nvPr>
        </p:nvSpPr>
        <p:spPr/>
        <p:txBody>
          <a:bodyPr>
            <a:normAutofit fontScale="92500" lnSpcReduction="10000"/>
          </a:bodyPr>
          <a:lstStyle/>
          <a:p>
            <a:r>
              <a:rPr lang="en-US" dirty="0" smtClean="0"/>
              <a:t>Added ‘Mistake’ table</a:t>
            </a:r>
          </a:p>
          <a:p>
            <a:pPr lvl="1"/>
            <a:r>
              <a:rPr lang="en-US" dirty="0" smtClean="0"/>
              <a:t>Pairs standardized values with misspellings</a:t>
            </a:r>
          </a:p>
          <a:p>
            <a:pPr lvl="1"/>
            <a:r>
              <a:rPr lang="en-US" dirty="0" smtClean="0"/>
              <a:t>Hybridized approach</a:t>
            </a:r>
          </a:p>
          <a:p>
            <a:r>
              <a:rPr lang="en-US" dirty="0" smtClean="0"/>
              <a:t>Python</a:t>
            </a:r>
          </a:p>
          <a:p>
            <a:pPr lvl="1"/>
            <a:r>
              <a:rPr lang="en-US" dirty="0" err="1" smtClean="0"/>
              <a:t>difflib</a:t>
            </a:r>
            <a:endParaRPr lang="en-US" dirty="0" smtClean="0"/>
          </a:p>
          <a:p>
            <a:pPr lvl="2"/>
            <a:r>
              <a:rPr lang="en-US" dirty="0" smtClean="0"/>
              <a:t>Ratio: 0 to 1</a:t>
            </a:r>
          </a:p>
          <a:p>
            <a:pPr lvl="2"/>
            <a:r>
              <a:rPr lang="en-US" dirty="0" smtClean="0"/>
              <a:t>1 is a perfect match</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a:p>
        </p:txBody>
      </p:sp>
      <p:pic>
        <p:nvPicPr>
          <p:cNvPr id="8" name="Picture 7"/>
          <p:cNvPicPr/>
          <p:nvPr/>
        </p:nvPicPr>
        <p:blipFill>
          <a:blip r:embed="rId3"/>
          <a:srcRect/>
          <a:stretch>
            <a:fillRect/>
          </a:stretch>
        </p:blipFill>
        <p:spPr>
          <a:xfrm>
            <a:off x="384464" y="1523393"/>
            <a:ext cx="4130386" cy="4524116"/>
          </a:xfrm>
          <a:prstGeom prst="rect">
            <a:avLst/>
          </a:prstGeom>
        </p:spPr>
      </p:pic>
    </p:spTree>
    <p:extLst>
      <p:ext uri="{BB962C8B-B14F-4D97-AF65-F5344CB8AC3E}">
        <p14:creationId xmlns:p14="http://schemas.microsoft.com/office/powerpoint/2010/main" val="4216119659"/>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12</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Connecting to MySQL</a:t>
            </a:r>
            <a:endParaRPr lang="en-US" sz="2600" dirty="0"/>
          </a:p>
        </p:txBody>
      </p:sp>
      <p:pic>
        <p:nvPicPr>
          <p:cNvPr id="4" name="Picture 3"/>
          <p:cNvPicPr/>
          <p:nvPr/>
        </p:nvPicPr>
        <p:blipFill rotWithShape="1">
          <a:blip r:embed="rId3"/>
          <a:srcRect l="24046" t="18139" r="24632" b="8830"/>
          <a:stretch/>
        </p:blipFill>
        <p:spPr bwMode="auto">
          <a:xfrm>
            <a:off x="1546168" y="1569416"/>
            <a:ext cx="5974307" cy="4604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096842"/>
      </p:ext>
    </p:extLst>
  </p:cSld>
  <p:clrMapOvr>
    <a:masterClrMapping/>
  </p:clrMapOvr>
  <p:transition advClick="0" advTm="15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13</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Populating Lookup and Mistake Tables</a:t>
            </a:r>
            <a:endParaRPr lang="en-US" sz="26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90" t="17188" r="39412" b="27885"/>
          <a:stretch/>
        </p:blipFill>
        <p:spPr bwMode="auto">
          <a:xfrm>
            <a:off x="1813494" y="1600200"/>
            <a:ext cx="5564388" cy="457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982540"/>
      </p:ext>
    </p:extLst>
  </p:cSld>
  <p:clrMapOvr>
    <a:masterClrMapping/>
  </p:clrMapOvr>
  <p:transition advClick="0" advTm="15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14</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1</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2099388"/>
            <a:ext cx="2293497"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963419"/>
      </p:ext>
    </p:extLst>
  </p:cSld>
  <p:clrMapOvr>
    <a:masterClrMapping/>
  </p:clrMapOvr>
  <p:transition advClick="0" advTm="1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15</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2</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3610946"/>
            <a:ext cx="5228636"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858516"/>
      </p:ext>
    </p:extLst>
  </p:cSld>
  <p:clrMapOvr>
    <a:masterClrMapping/>
  </p:clrMapOvr>
  <p:transition advClick="0" advTm="15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16</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3</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2155371" y="3610946"/>
            <a:ext cx="587829"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71764"/>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17</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4</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2780521" y="3610946"/>
            <a:ext cx="1586205"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10577"/>
      </p:ext>
    </p:extLst>
  </p:cSld>
  <p:clrMapOvr>
    <a:masterClrMapping/>
  </p:clrMapOvr>
  <p:transition advClick="0" advTm="15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18</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5</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4422709" y="3610946"/>
            <a:ext cx="2711205"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26846"/>
      </p:ext>
    </p:extLst>
  </p:cSld>
  <p:clrMapOvr>
    <a:masterClrMapping/>
  </p:clrMapOvr>
  <p:transition advClick="0" advTm="1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19</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6</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4030823"/>
            <a:ext cx="5228635" cy="2752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369962"/>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a:bodyPr>
          <a:lstStyle/>
          <a:p>
            <a:pPr>
              <a:lnSpc>
                <a:spcPct val="100000"/>
              </a:lnSpc>
              <a:spcBef>
                <a:spcPts val="0"/>
              </a:spcBef>
              <a:defRPr/>
            </a:pPr>
            <a:r>
              <a:rPr lang="en-US" dirty="0" smtClean="0"/>
              <a:t>Control travel and reimbursable costs</a:t>
            </a:r>
          </a:p>
          <a:p>
            <a:pPr lvl="1">
              <a:lnSpc>
                <a:spcPct val="100000"/>
              </a:lnSpc>
              <a:spcBef>
                <a:spcPts val="0"/>
              </a:spcBef>
              <a:defRPr/>
            </a:pPr>
            <a:r>
              <a:rPr lang="en-US" dirty="0" smtClean="0"/>
              <a:t>spend analysis</a:t>
            </a:r>
          </a:p>
          <a:p>
            <a:pPr lvl="1">
              <a:lnSpc>
                <a:spcPct val="100000"/>
              </a:lnSpc>
              <a:spcBef>
                <a:spcPts val="0"/>
              </a:spcBef>
              <a:defRPr/>
            </a:pPr>
            <a:r>
              <a:rPr lang="en-US" dirty="0"/>
              <a:t>management reporting</a:t>
            </a:r>
          </a:p>
          <a:p>
            <a:pPr lvl="1">
              <a:lnSpc>
                <a:spcPct val="100000"/>
              </a:lnSpc>
              <a:spcBef>
                <a:spcPts val="0"/>
              </a:spcBef>
              <a:defRPr/>
            </a:pPr>
            <a:r>
              <a:rPr lang="en-US" dirty="0" smtClean="0"/>
              <a:t>vendor negotiations</a:t>
            </a:r>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173273964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20</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7</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4637338"/>
            <a:ext cx="5228635" cy="2752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956999"/>
      </p:ext>
    </p:extLst>
  </p:cSld>
  <p:clrMapOvr>
    <a:masterClrMapping/>
  </p:clrMapOvr>
  <p:transition advClick="0" advTm="15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21</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8</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2407311"/>
            <a:ext cx="4840754" cy="989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411801"/>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22</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9</a:t>
            </a:r>
            <a:endParaRPr lang="en-US" sz="2600" dirty="0"/>
          </a:p>
        </p:txBody>
      </p:sp>
      <p:pic>
        <p:nvPicPr>
          <p:cNvPr id="8" name="Picture 7"/>
          <p:cNvPicPr/>
          <p:nvPr/>
        </p:nvPicPr>
        <p:blipFill rotWithShape="1">
          <a:blip r:embed="rId3"/>
          <a:srcRect l="27924" t="45346" r="49711" b="26730"/>
          <a:stretch/>
        </p:blipFill>
        <p:spPr bwMode="auto">
          <a:xfrm>
            <a:off x="1905279" y="1932499"/>
            <a:ext cx="5214436" cy="3525935"/>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240977" y="5654349"/>
            <a:ext cx="6559420" cy="369332"/>
          </a:xfrm>
          <a:prstGeom prst="rect">
            <a:avLst/>
          </a:prstGeom>
          <a:noFill/>
        </p:spPr>
        <p:txBody>
          <a:bodyPr wrap="square" rtlCol="0">
            <a:spAutoFit/>
          </a:bodyPr>
          <a:lstStyle/>
          <a:p>
            <a:pPr algn="ctr"/>
            <a:r>
              <a:rPr lang="en-US" dirty="0" smtClean="0"/>
              <a:t>Updates all with exact spelling because update is not on Primary key</a:t>
            </a:r>
            <a:endParaRPr lang="en-US" dirty="0"/>
          </a:p>
        </p:txBody>
      </p:sp>
      <p:sp>
        <p:nvSpPr>
          <p:cNvPr id="9" name="Rounded Rectangle 8"/>
          <p:cNvSpPr/>
          <p:nvPr/>
        </p:nvSpPr>
        <p:spPr>
          <a:xfrm>
            <a:off x="1905280" y="5150524"/>
            <a:ext cx="1220476"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162492"/>
      </p:ext>
    </p:extLst>
  </p:cSld>
  <p:clrMapOvr>
    <a:masterClrMapping/>
  </p:clrMapOvr>
  <p:transition advClick="0" advTm="15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23</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Main UI</a:t>
            </a:r>
            <a:endParaRPr lang="en-US" sz="2600" dirty="0"/>
          </a:p>
        </p:txBody>
      </p:sp>
      <p:pic>
        <p:nvPicPr>
          <p:cNvPr id="6" name="Picture 5"/>
          <p:cNvPicPr/>
          <p:nvPr/>
        </p:nvPicPr>
        <p:blipFill rotWithShape="1">
          <a:blip r:embed="rId3"/>
          <a:srcRect l="28053" t="50358" r="46350" b="21957"/>
          <a:stretch/>
        </p:blipFill>
        <p:spPr bwMode="auto">
          <a:xfrm>
            <a:off x="1560032" y="1937164"/>
            <a:ext cx="5997750" cy="3513920"/>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560032" y="3592299"/>
            <a:ext cx="5997750" cy="13249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560032" y="2090057"/>
            <a:ext cx="2022923"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157467"/>
      </p:ext>
    </p:extLst>
  </p:cSld>
  <p:clrMapOvr>
    <a:masterClrMapping/>
  </p:clrMapOvr>
  <p:transition advClick="0" advTm="1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8182" t="45824" r="51392" b="26491"/>
          <a:stretch/>
        </p:blipFill>
        <p:spPr bwMode="auto">
          <a:xfrm>
            <a:off x="2157216" y="1937164"/>
            <a:ext cx="4812776" cy="3533526"/>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24</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Second Page of Main UI</a:t>
            </a:r>
            <a:endParaRPr lang="en-US" sz="2600" dirty="0"/>
          </a:p>
        </p:txBody>
      </p:sp>
      <p:sp>
        <p:nvSpPr>
          <p:cNvPr id="7" name="Rounded Rectangle 6"/>
          <p:cNvSpPr/>
          <p:nvPr/>
        </p:nvSpPr>
        <p:spPr>
          <a:xfrm>
            <a:off x="2157216" y="3592299"/>
            <a:ext cx="4812776" cy="13249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147885" y="2090057"/>
            <a:ext cx="2022923"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19656"/>
      </p:ext>
    </p:extLst>
  </p:cSld>
  <p:clrMapOvr>
    <a:masterClrMapping/>
  </p:clrMapOvr>
  <p:transition advClick="0" advTm="1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25</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Custom Value UI</a:t>
            </a:r>
            <a:endParaRPr lang="en-US" sz="2600" dirty="0"/>
          </a:p>
        </p:txBody>
      </p:sp>
      <p:pic>
        <p:nvPicPr>
          <p:cNvPr id="8" name="Picture 7"/>
          <p:cNvPicPr/>
          <p:nvPr/>
        </p:nvPicPr>
        <p:blipFill rotWithShape="1">
          <a:blip r:embed="rId3"/>
          <a:srcRect l="27924" t="48926" r="51392" b="20764"/>
          <a:stretch/>
        </p:blipFill>
        <p:spPr bwMode="auto">
          <a:xfrm>
            <a:off x="2175878" y="1941828"/>
            <a:ext cx="4803446" cy="3812071"/>
          </a:xfrm>
          <a:prstGeom prst="rect">
            <a:avLst/>
          </a:prstGeom>
          <a:ln>
            <a:noFill/>
          </a:ln>
          <a:extLst>
            <a:ext uri="{53640926-AAD7-44D8-BBD7-CCE9431645EC}">
              <a14:shadowObscured xmlns:a14="http://schemas.microsoft.com/office/drawing/2010/main"/>
            </a:ext>
          </a:extLst>
        </p:spPr>
      </p:pic>
      <p:sp>
        <p:nvSpPr>
          <p:cNvPr id="10" name="Rounded Rectangle 9"/>
          <p:cNvSpPr/>
          <p:nvPr/>
        </p:nvSpPr>
        <p:spPr>
          <a:xfrm>
            <a:off x="2175878" y="4805255"/>
            <a:ext cx="2237502" cy="9486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9235522"/>
      </p:ext>
    </p:extLst>
  </p:cSld>
  <p:clrMapOvr>
    <a:masterClrMapping/>
  </p:clrMapOvr>
  <p:transition advClick="0" advTm="15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a:srcRect l="28053" t="43437" r="48936" b="26730"/>
          <a:stretch/>
        </p:blipFill>
        <p:spPr bwMode="auto">
          <a:xfrm>
            <a:off x="1886617" y="1941828"/>
            <a:ext cx="5381918" cy="3780052"/>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26</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Custom Value Confirm UI</a:t>
            </a:r>
            <a:endParaRPr lang="en-US" sz="2600" dirty="0"/>
          </a:p>
        </p:txBody>
      </p:sp>
      <p:sp>
        <p:nvSpPr>
          <p:cNvPr id="10" name="Rounded Rectangle 9"/>
          <p:cNvSpPr/>
          <p:nvPr/>
        </p:nvSpPr>
        <p:spPr>
          <a:xfrm>
            <a:off x="1886617" y="2416619"/>
            <a:ext cx="1500395"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886616" y="4080599"/>
            <a:ext cx="5381919"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591385"/>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a:srcRect l="28053" t="43437" r="48936" b="26730"/>
          <a:stretch/>
        </p:blipFill>
        <p:spPr bwMode="auto">
          <a:xfrm>
            <a:off x="1886617" y="1941828"/>
            <a:ext cx="5381918" cy="3780052"/>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27</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Side Note</a:t>
            </a:r>
            <a:endParaRPr lang="en-US" sz="2600" dirty="0"/>
          </a:p>
        </p:txBody>
      </p:sp>
      <p:sp>
        <p:nvSpPr>
          <p:cNvPr id="7" name="Rounded Rectangle 6"/>
          <p:cNvSpPr/>
          <p:nvPr/>
        </p:nvSpPr>
        <p:spPr>
          <a:xfrm>
            <a:off x="4002833" y="4295212"/>
            <a:ext cx="1231642"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4002833" y="4705776"/>
            <a:ext cx="1231641"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1425177"/>
      </p:ext>
    </p:extLst>
  </p:cSld>
  <p:clrMapOvr>
    <a:masterClrMapping/>
  </p:clrMapOvr>
  <p:transition advClick="0" advTm="1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Database schema change</a:t>
            </a:r>
          </a:p>
          <a:p>
            <a:pPr lvl="1"/>
            <a:r>
              <a:rPr lang="en-US" dirty="0" smtClean="0">
                <a:solidFill>
                  <a:srgbClr val="FF0000"/>
                </a:solidFill>
              </a:rPr>
              <a:t>Two (2) new reference tables: Valid and Invalid Values</a:t>
            </a:r>
          </a:p>
          <a:p>
            <a:pPr marL="457200" lvl="1" indent="0">
              <a:buNone/>
            </a:pPr>
            <a:endParaRPr lang="en-US" dirty="0" smtClean="0"/>
          </a:p>
          <a:p>
            <a:r>
              <a:rPr lang="en-US" dirty="0" smtClean="0"/>
              <a:t>UI </a:t>
            </a:r>
            <a:r>
              <a:rPr lang="en-US" dirty="0"/>
              <a:t>to clean data</a:t>
            </a:r>
          </a:p>
          <a:p>
            <a:pPr lvl="1" algn="just"/>
            <a:r>
              <a:rPr lang="en-US" dirty="0" smtClean="0"/>
              <a:t>Ratio assignment for comparisons</a:t>
            </a:r>
            <a:endParaRPr lang="en-US" dirty="0"/>
          </a:p>
          <a:p>
            <a:pPr lvl="1"/>
            <a:r>
              <a:rPr lang="en-US" dirty="0"/>
              <a:t>Supports custom </a:t>
            </a:r>
            <a:r>
              <a:rPr lang="en-US" dirty="0" smtClean="0"/>
              <a:t>values</a:t>
            </a:r>
          </a:p>
          <a:p>
            <a:pPr marL="457200" lvl="1"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228687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No </a:t>
            </a:r>
            <a:r>
              <a:rPr lang="en-US" dirty="0"/>
              <a:t>immediate reduction in time &amp; labor</a:t>
            </a:r>
          </a:p>
          <a:p>
            <a:pPr lvl="1"/>
            <a:r>
              <a:rPr lang="en-US" dirty="0"/>
              <a:t>Longer-term </a:t>
            </a:r>
            <a:r>
              <a:rPr lang="en-US" dirty="0" smtClean="0"/>
              <a:t>reduction</a:t>
            </a:r>
          </a:p>
          <a:p>
            <a:pPr marL="457200" lvl="1" indent="0">
              <a:buNone/>
            </a:pPr>
            <a:endParaRPr lang="en-US" dirty="0"/>
          </a:p>
          <a:p>
            <a:r>
              <a:rPr lang="en-US" dirty="0" smtClean="0"/>
              <a:t>Integrating a database with a programming language</a:t>
            </a:r>
          </a:p>
          <a:p>
            <a:pPr lvl="1"/>
            <a:r>
              <a:rPr lang="en-US" dirty="0" smtClean="0"/>
              <a:t>An intricate matter</a:t>
            </a:r>
            <a:endParaRPr lang="en-US" dirty="0" smtClean="0"/>
          </a:p>
          <a:p>
            <a:pPr marL="457200" lvl="1"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a:p>
        </p:txBody>
      </p:sp>
    </p:spTree>
    <p:extLst>
      <p:ext uri="{BB962C8B-B14F-4D97-AF65-F5344CB8AC3E}">
        <p14:creationId xmlns:p14="http://schemas.microsoft.com/office/powerpoint/2010/main" val="2555483981"/>
      </p:ext>
    </p:extLst>
  </p:cSld>
  <p:clrMapOvr>
    <a:masterClrMapping/>
  </p:clrMapOvr>
  <p:transition advClick="0"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smtClean="0"/>
              <a:t>More data sources = More data </a:t>
            </a:r>
            <a:r>
              <a:rPr lang="en-US" dirty="0"/>
              <a:t>cleaning </a:t>
            </a:r>
            <a:endParaRPr lang="en-US" dirty="0" smtClean="0"/>
          </a:p>
          <a:p>
            <a:r>
              <a:rPr lang="en-US" dirty="0" smtClean="0"/>
              <a:t>Manual inspection &gt; 1,009,303 tuples</a:t>
            </a:r>
          </a:p>
          <a:p>
            <a:pPr lvl="1"/>
            <a:r>
              <a:rPr lang="en-US" dirty="0" smtClean="0"/>
              <a:t>Time and </a:t>
            </a:r>
            <a:r>
              <a:rPr lang="en-US" dirty="0"/>
              <a:t>l</a:t>
            </a:r>
            <a:r>
              <a:rPr lang="en-US" dirty="0" smtClean="0"/>
              <a:t>abor intensive</a:t>
            </a:r>
          </a:p>
          <a:p>
            <a:pPr lvl="1"/>
            <a:r>
              <a:rPr lang="en-US" dirty="0" smtClean="0"/>
              <a:t>Missed values</a:t>
            </a:r>
          </a:p>
          <a:p>
            <a:pPr lvl="1"/>
            <a:r>
              <a:rPr lang="en-US" dirty="0" smtClean="0"/>
              <a:t>Incomplete information</a:t>
            </a:r>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1564569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idx="1"/>
          </p:nvPr>
        </p:nvSpPr>
        <p:spPr/>
        <p:txBody>
          <a:bodyPr>
            <a:normAutofit/>
          </a:bodyPr>
          <a:lstStyle/>
          <a:p>
            <a:r>
              <a:rPr lang="en-US" dirty="0" smtClean="0"/>
              <a:t>Other Solutions</a:t>
            </a:r>
            <a:endParaRPr lang="en-US" dirty="0"/>
          </a:p>
          <a:p>
            <a:pPr lvl="1"/>
            <a:r>
              <a:rPr lang="en-US" dirty="0" smtClean="0"/>
              <a:t>Data Quality Tools</a:t>
            </a:r>
          </a:p>
          <a:p>
            <a:pPr lvl="1"/>
            <a:r>
              <a:rPr lang="en-US" dirty="0" smtClean="0"/>
              <a:t>Natural Language Processing</a:t>
            </a:r>
          </a:p>
          <a:p>
            <a:pPr lvl="1"/>
            <a:r>
              <a:rPr lang="en-US" dirty="0" smtClean="0"/>
              <a:t>Machine Learning Algorithms</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30</a:t>
            </a:fld>
            <a:endParaRPr lang="en-US" dirty="0"/>
          </a:p>
        </p:txBody>
      </p:sp>
    </p:spTree>
    <p:extLst>
      <p:ext uri="{BB962C8B-B14F-4D97-AF65-F5344CB8AC3E}">
        <p14:creationId xmlns:p14="http://schemas.microsoft.com/office/powerpoint/2010/main" val="670996025"/>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31</a:t>
            </a:fld>
            <a:endParaRPr lang="en-US" dirty="0"/>
          </a:p>
        </p:txBody>
      </p:sp>
    </p:spTree>
    <p:extLst>
      <p:ext uri="{BB962C8B-B14F-4D97-AF65-F5344CB8AC3E}">
        <p14:creationId xmlns:p14="http://schemas.microsoft.com/office/powerpoint/2010/main" val="24891050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Process</a:t>
            </a:r>
            <a:endParaRPr lang="en-US" dirty="0"/>
          </a:p>
        </p:txBody>
      </p:sp>
      <p:pic>
        <p:nvPicPr>
          <p:cNvPr id="5" name="Content Placeholder 4"/>
          <p:cNvPicPr>
            <a:picLocks noGrp="1" noChangeAspect="1"/>
          </p:cNvPicPr>
          <p:nvPr>
            <p:ph idx="1"/>
          </p:nvPr>
        </p:nvPicPr>
        <p:blipFill>
          <a:blip r:embed="rId3"/>
          <a:stretch>
            <a:fillRect/>
          </a:stretch>
        </p:blipFill>
        <p:spPr>
          <a:xfrm>
            <a:off x="552052" y="1690689"/>
            <a:ext cx="2624515" cy="4351338"/>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pPr/>
              <a:t>4</a:t>
            </a:fld>
            <a:endParaRPr lang="en-US" dirty="0"/>
          </a:p>
        </p:txBody>
      </p:sp>
    </p:spTree>
    <p:extLst>
      <p:ext uri="{BB962C8B-B14F-4D97-AF65-F5344CB8AC3E}">
        <p14:creationId xmlns:p14="http://schemas.microsoft.com/office/powerpoint/2010/main" val="35432573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Process </a:t>
            </a:r>
            <a:r>
              <a:rPr lang="en-US" dirty="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5</a:t>
            </a:fld>
            <a:endParaRPr lang="en-US" dirty="0"/>
          </a:p>
        </p:txBody>
      </p:sp>
      <p:sp>
        <p:nvSpPr>
          <p:cNvPr id="6" name="Content Placeholder 5"/>
          <p:cNvSpPr>
            <a:spLocks noGrp="1"/>
          </p:cNvSpPr>
          <p:nvPr>
            <p:ph idx="1"/>
          </p:nvPr>
        </p:nvSpPr>
        <p:spPr>
          <a:xfrm>
            <a:off x="628650" y="1825625"/>
            <a:ext cx="7886700" cy="4351338"/>
          </a:xfrm>
        </p:spPr>
        <p:txBody>
          <a:bodyPr/>
          <a:lstStyle/>
          <a:p>
            <a:pPr marL="0" indent="0">
              <a:buNone/>
            </a:pPr>
            <a:r>
              <a:rPr lang="en-US" dirty="0" smtClean="0"/>
              <a:t> </a:t>
            </a:r>
            <a:endParaRPr lang="en-US" dirty="0"/>
          </a:p>
        </p:txBody>
      </p:sp>
      <p:pic>
        <p:nvPicPr>
          <p:cNvPr id="8" name="Picture 7"/>
          <p:cNvPicPr>
            <a:picLocks noChangeAspect="1"/>
          </p:cNvPicPr>
          <p:nvPr/>
        </p:nvPicPr>
        <p:blipFill>
          <a:blip r:embed="rId3"/>
          <a:stretch>
            <a:fillRect/>
          </a:stretch>
        </p:blipFill>
        <p:spPr>
          <a:xfrm>
            <a:off x="374907" y="1293236"/>
            <a:ext cx="4024187" cy="4883727"/>
          </a:xfrm>
          <a:prstGeom prst="rect">
            <a:avLst/>
          </a:prstGeom>
        </p:spPr>
      </p:pic>
    </p:spTree>
    <p:extLst>
      <p:ext uri="{BB962C8B-B14F-4D97-AF65-F5344CB8AC3E}">
        <p14:creationId xmlns:p14="http://schemas.microsoft.com/office/powerpoint/2010/main" val="355857344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Monthly </a:t>
            </a:r>
            <a:r>
              <a:rPr lang="en-US" dirty="0" smtClean="0"/>
              <a:t>Process (cont.)</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
        <p:nvSpPr>
          <p:cNvPr id="5"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smtClean="0"/>
              <a:t>Monthly Process (cont.)</a:t>
            </a:r>
            <a:endParaRPr lang="en-US" dirty="0"/>
          </a:p>
        </p:txBody>
      </p:sp>
      <p:sp>
        <p:nvSpPr>
          <p:cNvPr id="6"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6</a:t>
            </a:fld>
            <a:endParaRPr lang="en-US"/>
          </a:p>
        </p:txBody>
      </p:sp>
      <p:sp>
        <p:nvSpPr>
          <p:cNvPr id="7" name="Content Placeholder 6"/>
          <p:cNvSpPr txBox="1">
            <a:spLocks/>
          </p:cNvSpPr>
          <p:nvPr/>
        </p:nvSpPr>
        <p:spPr>
          <a:xfrm>
            <a:off x="424464" y="1488157"/>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t> </a:t>
            </a:r>
            <a:endParaRPr lang="en-US"/>
          </a:p>
        </p:txBody>
      </p:sp>
      <p:pic>
        <p:nvPicPr>
          <p:cNvPr id="10" name="Picture 9"/>
          <p:cNvPicPr>
            <a:picLocks noChangeAspect="1"/>
          </p:cNvPicPr>
          <p:nvPr/>
        </p:nvPicPr>
        <p:blipFill>
          <a:blip r:embed="rId3"/>
          <a:stretch>
            <a:fillRect/>
          </a:stretch>
        </p:blipFill>
        <p:spPr>
          <a:xfrm>
            <a:off x="844823" y="1323681"/>
            <a:ext cx="7568434" cy="4902207"/>
          </a:xfrm>
          <a:prstGeom prst="rect">
            <a:avLst/>
          </a:prstGeom>
        </p:spPr>
      </p:pic>
    </p:spTree>
    <p:extLst>
      <p:ext uri="{BB962C8B-B14F-4D97-AF65-F5344CB8AC3E}">
        <p14:creationId xmlns:p14="http://schemas.microsoft.com/office/powerpoint/2010/main" val="2504112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Variations</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1"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smtClean="0"/>
              <a:t>Example of Variations</a:t>
            </a:r>
            <a:endParaRPr lang="en-US" dirty="0"/>
          </a:p>
        </p:txBody>
      </p:sp>
      <p:sp>
        <p:nvSpPr>
          <p:cNvPr id="12"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7</a:t>
            </a:fld>
            <a:endParaRPr lang="en-US"/>
          </a:p>
        </p:txBody>
      </p:sp>
      <p:pic>
        <p:nvPicPr>
          <p:cNvPr id="13" name="Picture 2" descr="C:\Users\mtran\AppData\Local\Temp\SNAGHTML5640d8.PNG"/>
          <p:cNvPicPr>
            <a:picLocks noChangeAspect="1" noChangeArrowheads="1"/>
          </p:cNvPicPr>
          <p:nvPr/>
        </p:nvPicPr>
        <p:blipFill>
          <a:blip r:embed="rId3"/>
          <a:srcRect/>
          <a:stretch>
            <a:fillRect/>
          </a:stretch>
        </p:blipFill>
        <p:spPr>
          <a:xfrm>
            <a:off x="346230" y="1581145"/>
            <a:ext cx="4099762" cy="29655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mtran\AppData\Local\Temp\SNAGHTML5688cf.PNG"/>
          <p:cNvPicPr>
            <a:picLocks noChangeAspect="1" noChangeArrowheads="1"/>
          </p:cNvPicPr>
          <p:nvPr/>
        </p:nvPicPr>
        <p:blipFill>
          <a:blip r:embed="rId4"/>
          <a:srcRect/>
          <a:stretch>
            <a:fillRect/>
          </a:stretch>
        </p:blipFill>
        <p:spPr>
          <a:xfrm>
            <a:off x="3340778" y="3242716"/>
            <a:ext cx="4145872" cy="2995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srcRect/>
          <a:stretch>
            <a:fillRect/>
          </a:stretch>
        </p:blipFill>
        <p:spPr>
          <a:xfrm>
            <a:off x="4104901" y="1299614"/>
            <a:ext cx="4706098" cy="1943102"/>
          </a:xfrm>
          <a:prstGeom prst="rect">
            <a:avLst/>
          </a:prstGeom>
        </p:spPr>
      </p:pic>
      <p:sp>
        <p:nvSpPr>
          <p:cNvPr id="16" name="TextBox 15"/>
          <p:cNvSpPr txBox="1"/>
          <p:nvPr/>
        </p:nvSpPr>
        <p:spPr>
          <a:xfrm>
            <a:off x="628650" y="5007005"/>
            <a:ext cx="2601157" cy="646331"/>
          </a:xfrm>
          <a:prstGeom prst="rect">
            <a:avLst/>
          </a:prstGeom>
          <a:noFill/>
        </p:spPr>
        <p:txBody>
          <a:bodyPr wrap="square" rtlCol="0">
            <a:spAutoFit/>
          </a:bodyPr>
          <a:lstStyle/>
          <a:p>
            <a:r>
              <a:rPr lang="en-US" dirty="0" smtClean="0"/>
              <a:t>104 variation for “AMERICAN AIRLINES”</a:t>
            </a:r>
            <a:endParaRPr lang="en-US" dirty="0"/>
          </a:p>
        </p:txBody>
      </p:sp>
    </p:spTree>
    <p:extLst>
      <p:ext uri="{BB962C8B-B14F-4D97-AF65-F5344CB8AC3E}">
        <p14:creationId xmlns:p14="http://schemas.microsoft.com/office/powerpoint/2010/main" val="66596641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3" name="Content Placeholder 2"/>
          <p:cNvSpPr>
            <a:spLocks noGrp="1"/>
          </p:cNvSpPr>
          <p:nvPr>
            <p:ph idx="1"/>
          </p:nvPr>
        </p:nvSpPr>
        <p:spPr/>
        <p:txBody>
          <a:bodyPr/>
          <a:lstStyle/>
          <a:p>
            <a:r>
              <a:rPr lang="en-US" dirty="0" smtClean="0"/>
              <a:t>MySQL</a:t>
            </a:r>
            <a:endParaRPr lang="en-US" dirty="0"/>
          </a:p>
          <a:p>
            <a:r>
              <a:rPr lang="en-US" dirty="0" smtClean="0"/>
              <a:t>Anaconda</a:t>
            </a:r>
          </a:p>
          <a:p>
            <a:pPr lvl="1"/>
            <a:r>
              <a:rPr lang="en-US" dirty="0" smtClean="0"/>
              <a:t>Manages libraries</a:t>
            </a:r>
            <a:endParaRPr lang="en-US" dirty="0"/>
          </a:p>
          <a:p>
            <a:r>
              <a:rPr lang="en-US" dirty="0" smtClean="0"/>
              <a:t>Python</a:t>
            </a:r>
          </a:p>
          <a:p>
            <a:pPr lvl="1"/>
            <a:r>
              <a:rPr lang="en-US" dirty="0" smtClean="0"/>
              <a:t>Pandas</a:t>
            </a:r>
          </a:p>
          <a:p>
            <a:pPr lvl="1"/>
            <a:r>
              <a:rPr lang="en-US" dirty="0" err="1" smtClean="0"/>
              <a:t>mysql.connection</a:t>
            </a:r>
            <a:endParaRPr lang="en-US" dirty="0" smtClean="0"/>
          </a:p>
          <a:p>
            <a:pPr lvl="1"/>
            <a:r>
              <a:rPr lang="en-US" dirty="0" err="1" smtClean="0"/>
              <a:t>difflib</a:t>
            </a:r>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a:p>
        </p:txBody>
      </p:sp>
      <p:pic>
        <p:nvPicPr>
          <p:cNvPr id="5" name="Picture 2" descr="https://waterfall-security.com/static/mysql-logo.jpg"/>
          <p:cNvPicPr>
            <a:picLocks noChangeAspect="1" noChangeArrowheads="1"/>
          </p:cNvPicPr>
          <p:nvPr/>
        </p:nvPicPr>
        <p:blipFill>
          <a:blip r:embed="rId3"/>
          <a:srcRect/>
          <a:stretch>
            <a:fillRect/>
          </a:stretch>
        </p:blipFill>
        <p:spPr>
          <a:xfrm>
            <a:off x="5043782" y="1421491"/>
            <a:ext cx="3277739" cy="1368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python.org/static/community_logos/python-logo-master-v3-TM.png"/>
          <p:cNvPicPr>
            <a:picLocks noChangeAspect="1" noChangeArrowheads="1"/>
          </p:cNvPicPr>
          <p:nvPr/>
        </p:nvPicPr>
        <p:blipFill>
          <a:blip r:embed="rId4"/>
          <a:srcRect/>
          <a:stretch>
            <a:fillRect/>
          </a:stretch>
        </p:blipFill>
        <p:spPr>
          <a:xfrm>
            <a:off x="4656754" y="4386123"/>
            <a:ext cx="4051791" cy="1368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rotWithShape="1">
          <a:blip r:embed="rId5"/>
          <a:srcRect l="2728" t="10067" r="77633" b="82384"/>
          <a:stretch/>
        </p:blipFill>
        <p:spPr>
          <a:xfrm>
            <a:off x="5043781" y="3269605"/>
            <a:ext cx="3277739" cy="691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716259"/>
      </p:ext>
    </p:extLst>
  </p:cSld>
  <p:clrMapOvr>
    <a:masterClrMapping/>
  </p:clrMapOvr>
  <p:transition advClick="0" advTm="1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Solution</a:t>
            </a:r>
            <a:endParaRPr lang="en-US"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smtClean="0"/>
              <a:t> </a:t>
            </a:r>
            <a:endParaRPr lang="en-US"/>
          </a:p>
        </p:txBody>
      </p:sp>
      <p:sp>
        <p:nvSpPr>
          <p:cNvPr id="9" name="Content Placeholder 8"/>
          <p:cNvSpPr>
            <a:spLocks noGrp="1"/>
          </p:cNvSpPr>
          <p:nvPr>
            <p:ph sz="half" idx="2"/>
          </p:nvPr>
        </p:nvSpPr>
        <p:spPr/>
        <p:txBody>
          <a:bodyPr>
            <a:normAutofit fontScale="70000" lnSpcReduction="20000"/>
          </a:bodyPr>
          <a:lstStyle/>
          <a:p>
            <a:r>
              <a:rPr lang="en-US" dirty="0" smtClean="0"/>
              <a:t>Lookup table</a:t>
            </a:r>
          </a:p>
          <a:p>
            <a:pPr lvl="1"/>
            <a:r>
              <a:rPr lang="en-US" dirty="0" smtClean="0"/>
              <a:t>Houses standardized vendor names</a:t>
            </a:r>
          </a:p>
          <a:p>
            <a:r>
              <a:rPr lang="en-US" dirty="0" smtClean="0"/>
              <a:t>Import standardized values into “lookup</a:t>
            </a:r>
            <a:r>
              <a:rPr lang="en-US" dirty="0"/>
              <a:t>” </a:t>
            </a:r>
            <a:r>
              <a:rPr lang="en-US" dirty="0" smtClean="0"/>
              <a:t>table</a:t>
            </a:r>
          </a:p>
          <a:p>
            <a:r>
              <a:rPr lang="en-US" dirty="0" smtClean="0"/>
              <a:t>Python</a:t>
            </a:r>
          </a:p>
          <a:p>
            <a:pPr lvl="1"/>
            <a:r>
              <a:rPr lang="en-US" dirty="0"/>
              <a:t>R</a:t>
            </a:r>
            <a:r>
              <a:rPr lang="en-US" dirty="0" smtClean="0"/>
              <a:t>eference </a:t>
            </a:r>
            <a:r>
              <a:rPr lang="en-US" dirty="0"/>
              <a:t>the “lookup” </a:t>
            </a:r>
            <a:r>
              <a:rPr lang="en-US" dirty="0" smtClean="0"/>
              <a:t>table and use a ‘spellcheck’ to </a:t>
            </a:r>
            <a:r>
              <a:rPr lang="en-US" dirty="0"/>
              <a:t>populate the </a:t>
            </a:r>
            <a:r>
              <a:rPr lang="en-US" dirty="0" smtClean="0"/>
              <a:t>standardized entries</a:t>
            </a:r>
          </a:p>
          <a:p>
            <a:r>
              <a:rPr lang="en-US" dirty="0" smtClean="0"/>
              <a:t>Ex: American Airlines</a:t>
            </a:r>
          </a:p>
          <a:p>
            <a:pPr lvl="1"/>
            <a:r>
              <a:rPr lang="en-US" dirty="0" smtClean="0"/>
              <a:t>‘</a:t>
            </a:r>
            <a:r>
              <a:rPr lang="en-US" dirty="0" err="1" smtClean="0"/>
              <a:t>merican</a:t>
            </a:r>
            <a:r>
              <a:rPr lang="en-US" dirty="0" smtClean="0"/>
              <a:t> Airlines</a:t>
            </a:r>
          </a:p>
          <a:p>
            <a:pPr lvl="1"/>
            <a:r>
              <a:rPr lang="en-US" dirty="0" smtClean="0"/>
              <a:t>American Airlines INC.</a:t>
            </a:r>
          </a:p>
          <a:p>
            <a:pPr lvl="1"/>
            <a:r>
              <a:rPr lang="en-US" dirty="0" smtClean="0"/>
              <a:t>‘</a:t>
            </a:r>
            <a:r>
              <a:rPr lang="en-US" dirty="0" err="1" smtClean="0"/>
              <a:t>merican</a:t>
            </a:r>
            <a:r>
              <a:rPr lang="en-US" dirty="0" smtClean="0"/>
              <a:t> Airlines INC.</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a:p>
        </p:txBody>
      </p:sp>
      <p:pic>
        <p:nvPicPr>
          <p:cNvPr id="7" name="Picture 6"/>
          <p:cNvPicPr/>
          <p:nvPr/>
        </p:nvPicPr>
        <p:blipFill>
          <a:blip r:embed="rId3"/>
          <a:srcRect/>
          <a:stretch>
            <a:fillRect/>
          </a:stretch>
        </p:blipFill>
        <p:spPr>
          <a:xfrm>
            <a:off x="656593" y="1880235"/>
            <a:ext cx="3738762" cy="3616556"/>
          </a:xfrm>
          <a:prstGeom prst="rect">
            <a:avLst/>
          </a:prstGeom>
        </p:spPr>
      </p:pic>
    </p:spTree>
    <p:extLst>
      <p:ext uri="{BB962C8B-B14F-4D97-AF65-F5344CB8AC3E}">
        <p14:creationId xmlns:p14="http://schemas.microsoft.com/office/powerpoint/2010/main" val="753163827"/>
      </p:ext>
    </p:extLst>
  </p:cSld>
  <p:clrMapOvr>
    <a:masterClrMapping/>
  </p:clrMapOvr>
  <p:transition advClick="0" advTm="15000"/>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游ゴシック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等线 Light"/>
        <a:font script="Guru" typeface="Raavi"/>
        <a:font script="Thaa" typeface="MV Boli"/>
        <a:font script="Cans" typeface="Euphemia"/>
        <a:font script="Hang" typeface="맑은 고딕"/>
        <a:font script="Syrc" typeface="Estrangelo Edessa"/>
      </a:majorFont>
      <a:minorFont>
        <a:latin typeface="Calibri" panose="020F0502020204030204"/>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游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等线"/>
        <a:font script="Guru" typeface="Raavi"/>
        <a:font script="Thaa" typeface="MV Boli"/>
        <a:font script="Cans" typeface="Euphemia"/>
        <a:font script="Hang" typeface="맑은 고딕"/>
        <a:font script="Syrc" typeface="Estrangelo Edess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Yu Gothic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DengXian Light"/>
        <a:font script="Guru" typeface="Raavi"/>
        <a:font script="Thaa" typeface="MV Boli"/>
        <a:font script="Cans" typeface="Euphemia"/>
        <a:font script="Hang" typeface="맑은 고딕"/>
        <a:font script="Syrc" typeface="Estrangelo Edessa"/>
      </a:majorFont>
      <a:minorFont>
        <a:latin typeface="Calibri" panose="020F0502020204030204"/>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Yu Gothic"/>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DengXian"/>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678</TotalTime>
  <Words>2699</Words>
  <Application>Microsoft Office PowerPoint</Application>
  <PresentationFormat>On-screen Show (4:3)</PresentationFormat>
  <Paragraphs>253</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ＭＳ Ｐゴシック</vt:lpstr>
      <vt:lpstr>Arial</vt:lpstr>
      <vt:lpstr>Calibri</vt:lpstr>
      <vt:lpstr>Calibri Light</vt:lpstr>
      <vt:lpstr>Wingdings</vt:lpstr>
      <vt:lpstr>Office Theme</vt:lpstr>
      <vt:lpstr>Python and MySQL Useful for Data Cleaning?</vt:lpstr>
      <vt:lpstr>Requirements</vt:lpstr>
      <vt:lpstr>Problem</vt:lpstr>
      <vt:lpstr>Monthly Process</vt:lpstr>
      <vt:lpstr>Monthly Process (cont.)</vt:lpstr>
      <vt:lpstr>Monthly Process (cont.)</vt:lpstr>
      <vt:lpstr>Example of Variations</vt:lpstr>
      <vt:lpstr>Setup</vt:lpstr>
      <vt:lpstr>Initial Solution</vt:lpstr>
      <vt:lpstr>Development Issues</vt:lpstr>
      <vt:lpstr>Revised Solution</vt:lpstr>
      <vt:lpstr>Demo Connecting to MySQL</vt:lpstr>
      <vt:lpstr>Demo Populating Lookup and Mistake Tables</vt:lpstr>
      <vt:lpstr>Demo Overview of Main UI 1</vt:lpstr>
      <vt:lpstr>Demo Overview of Main UI 2</vt:lpstr>
      <vt:lpstr>Demo Overview of Main UI 3</vt:lpstr>
      <vt:lpstr>Demo Overview of Main UI 4</vt:lpstr>
      <vt:lpstr>Demo Overview of Main UI 5</vt:lpstr>
      <vt:lpstr>Demo Overview of Main UI 6</vt:lpstr>
      <vt:lpstr>Demo Overview of Main UI 7</vt:lpstr>
      <vt:lpstr>Demo Overview of Main UI 8</vt:lpstr>
      <vt:lpstr>Demo Overview of Main UI 9</vt:lpstr>
      <vt:lpstr>Demo 2 Main UI</vt:lpstr>
      <vt:lpstr>Demo 2 Second Page of Main UI</vt:lpstr>
      <vt:lpstr>Demo 2 Custom Value UI</vt:lpstr>
      <vt:lpstr>Demo 2 Custom Value Confirm UI</vt:lpstr>
      <vt:lpstr>Demo 2 Side Note</vt:lpstr>
      <vt:lpstr>Conclusions</vt:lpstr>
      <vt:lpstr>Conclusions</vt:lpstr>
      <vt:lpstr>Conclusions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MySQL and Python to Reduce Manual Inspection in Data Cleaning</dc:title>
  <dc:creator>Tran, Mai Loan</dc:creator>
  <cp:lastModifiedBy>Tran, Mai Loan</cp:lastModifiedBy>
  <cp:revision>59</cp:revision>
  <cp:lastPrinted>2019-04-07T16:37:34Z</cp:lastPrinted>
  <dcterms:created xsi:type="dcterms:W3CDTF">2019-04-07T16:37:34Z</dcterms:created>
  <dcterms:modified xsi:type="dcterms:W3CDTF">2019-04-14T21:18:58Z</dcterms:modified>
</cp:coreProperties>
</file>